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347" r:id="rId2"/>
    <p:sldId id="299" r:id="rId3"/>
    <p:sldId id="300" r:id="rId4"/>
    <p:sldId id="320" r:id="rId5"/>
    <p:sldId id="322" r:id="rId6"/>
    <p:sldId id="296" r:id="rId7"/>
    <p:sldId id="304" r:id="rId8"/>
    <p:sldId id="302" r:id="rId9"/>
    <p:sldId id="308" r:id="rId10"/>
    <p:sldId id="301" r:id="rId11"/>
    <p:sldId id="311" r:id="rId12"/>
    <p:sldId id="325" r:id="rId13"/>
    <p:sldId id="326" r:id="rId14"/>
    <p:sldId id="327" r:id="rId15"/>
    <p:sldId id="622" r:id="rId16"/>
    <p:sldId id="623" r:id="rId17"/>
    <p:sldId id="624" r:id="rId18"/>
    <p:sldId id="625" r:id="rId19"/>
    <p:sldId id="626" r:id="rId20"/>
    <p:sldId id="627" r:id="rId21"/>
    <p:sldId id="628" r:id="rId22"/>
    <p:sldId id="629" r:id="rId23"/>
    <p:sldId id="630" r:id="rId24"/>
    <p:sldId id="631" r:id="rId25"/>
    <p:sldId id="632" r:id="rId26"/>
    <p:sldId id="633" r:id="rId27"/>
    <p:sldId id="634" r:id="rId28"/>
    <p:sldId id="635" r:id="rId29"/>
    <p:sldId id="636" r:id="rId30"/>
    <p:sldId id="637" r:id="rId31"/>
    <p:sldId id="638" r:id="rId32"/>
    <p:sldId id="639" r:id="rId33"/>
    <p:sldId id="640" r:id="rId34"/>
    <p:sldId id="641" r:id="rId35"/>
    <p:sldId id="642" r:id="rId36"/>
    <p:sldId id="643" r:id="rId37"/>
    <p:sldId id="644" r:id="rId38"/>
  </p:sldIdLst>
  <p:sldSz cx="17610138" cy="9906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FF"/>
    <a:srgbClr val="E5FFF0"/>
    <a:srgbClr val="F7FFEC"/>
    <a:srgbClr val="E5FFEC"/>
    <a:srgbClr val="FCFFF0"/>
    <a:srgbClr val="FEFFF0"/>
    <a:srgbClr val="FFFFF0"/>
    <a:srgbClr val="FDFFF0"/>
    <a:srgbClr val="FDFFEB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291" autoAdjust="0"/>
  </p:normalViewPr>
  <p:slideViewPr>
    <p:cSldViewPr snapToGrid="0">
      <p:cViewPr>
        <p:scale>
          <a:sx n="56" d="100"/>
          <a:sy n="56" d="100"/>
        </p:scale>
        <p:origin x="-288" y="-72"/>
      </p:cViewPr>
      <p:guideLst>
        <p:guide orient="horz" pos="3120"/>
        <p:guide pos="55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A62EE-EF84-4737-A10A-8BD173E8FC35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8402A-0152-4AC1-8174-852F815E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4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1959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3344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2603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5954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135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6380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2576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4997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5454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8263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656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727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5452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9913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8752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338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225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1468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732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6691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948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8039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8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2296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0071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6789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75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4291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  <a:prstGeom prst="rect">
            <a:avLst/>
          </a:prstGeom>
        </p:spPr>
        <p:txBody>
          <a:bodyPr anchor="b"/>
          <a:lstStyle>
            <a:lvl1pPr>
              <a:defRPr sz="8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8746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3852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9813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5825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8813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  <a:prstGeom prst="rect">
            <a:avLst/>
          </a:prstGeo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  <a:prstGeom prst="rect">
            <a:avLst/>
          </a:prstGeo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60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  <a:prstGeom prst="rect">
            <a:avLst/>
          </a:prstGeo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552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4AB23C9-5F25-4C1D-BE1E-0E19ED868998}"/>
              </a:ext>
            </a:extLst>
          </p:cNvPr>
          <p:cNvGrpSpPr/>
          <p:nvPr userDrawn="1"/>
        </p:nvGrpSpPr>
        <p:grpSpPr>
          <a:xfrm>
            <a:off x="0" y="-7562"/>
            <a:ext cx="17878930" cy="9903184"/>
            <a:chOff x="0" y="-7562"/>
            <a:chExt cx="17878930" cy="99031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FFB6E81-976C-4945-B7B8-258905F91446}"/>
                </a:ext>
              </a:extLst>
            </p:cNvPr>
            <p:cNvGrpSpPr/>
            <p:nvPr/>
          </p:nvGrpSpPr>
          <p:grpSpPr>
            <a:xfrm>
              <a:off x="0" y="-7562"/>
              <a:ext cx="17878930" cy="9903184"/>
              <a:chOff x="-8380" y="-7562"/>
              <a:chExt cx="6986168" cy="990318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33FC6584-CE64-4AA2-86BB-45A35DC7B427}"/>
                  </a:ext>
                </a:extLst>
              </p:cNvPr>
              <p:cNvGrpSpPr/>
              <p:nvPr/>
            </p:nvGrpSpPr>
            <p:grpSpPr>
              <a:xfrm>
                <a:off x="-4910" y="8439147"/>
                <a:ext cx="6870676" cy="1456475"/>
                <a:chOff x="-42014" y="7119428"/>
                <a:chExt cx="6865745" cy="2773417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xmlns="" id="{24FF9889-C039-43ED-8E94-A5D708EA5DEE}"/>
                    </a:ext>
                  </a:extLst>
                </p:cNvPr>
                <p:cNvGrpSpPr/>
                <p:nvPr/>
              </p:nvGrpSpPr>
              <p:grpSpPr>
                <a:xfrm>
                  <a:off x="-42014" y="7119428"/>
                  <a:ext cx="6865745" cy="2773417"/>
                  <a:chOff x="-61064" y="7818185"/>
                  <a:chExt cx="6865745" cy="2082798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xmlns="" id="{72544E30-4CD4-43B2-8364-24F87F00137C}"/>
                      </a:ext>
                    </a:extLst>
                  </p:cNvPr>
                  <p:cNvGrpSpPr/>
                  <p:nvPr/>
                </p:nvGrpSpPr>
                <p:grpSpPr>
                  <a:xfrm>
                    <a:off x="-61064" y="7818185"/>
                    <a:ext cx="6865745" cy="2082798"/>
                    <a:chOff x="13511" y="5872322"/>
                    <a:chExt cx="6731726" cy="1999719"/>
                  </a:xfrm>
                </p:grpSpPr>
                <p:grpSp>
                  <p:nvGrpSpPr>
                    <p:cNvPr id="43" name="Group 42">
                      <a:extLst>
                        <a:ext uri="{FF2B5EF4-FFF2-40B4-BE49-F238E27FC236}">
                          <a16:creationId xmlns:a16="http://schemas.microsoft.com/office/drawing/2014/main" xmlns="" id="{FAADFE34-4AC7-4ED3-A1DD-CA666524F2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11" y="5872322"/>
                      <a:ext cx="6731726" cy="1841292"/>
                      <a:chOff x="79231" y="7685610"/>
                      <a:chExt cx="6731726" cy="1841292"/>
                    </a:xfrm>
                  </p:grpSpPr>
                  <p:sp>
                    <p:nvSpPr>
                      <p:cNvPr id="47" name="Freeform 15">
                        <a:extLst>
                          <a:ext uri="{FF2B5EF4-FFF2-40B4-BE49-F238E27FC236}">
                            <a16:creationId xmlns:a16="http://schemas.microsoft.com/office/drawing/2014/main" xmlns="" id="{612D99F8-2B2E-4E19-B418-4E772D64CA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22452" y="8712445"/>
                        <a:ext cx="6579688" cy="757512"/>
                      </a:xfrm>
                      <a:custGeom>
                        <a:avLst/>
                        <a:gdLst>
                          <a:gd name="T0" fmla="*/ 5760 w 5760"/>
                          <a:gd name="T1" fmla="*/ 885 h 891"/>
                          <a:gd name="T2" fmla="*/ 5760 w 5760"/>
                          <a:gd name="T3" fmla="*/ 0 h 891"/>
                          <a:gd name="T4" fmla="*/ 2832 w 5760"/>
                          <a:gd name="T5" fmla="*/ 626 h 891"/>
                          <a:gd name="T6" fmla="*/ 0 w 5760"/>
                          <a:gd name="T7" fmla="*/ 36 h 891"/>
                          <a:gd name="T8" fmla="*/ 0 w 5760"/>
                          <a:gd name="T9" fmla="*/ 891 h 891"/>
                          <a:gd name="T10" fmla="*/ 5760 w 5760"/>
                          <a:gd name="T11" fmla="*/ 885 h 8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60" h="891">
                            <a:moveTo>
                              <a:pt x="5760" y="885"/>
                            </a:moveTo>
                            <a:lnTo>
                              <a:pt x="5760" y="0"/>
                            </a:lnTo>
                            <a:cubicBezTo>
                              <a:pt x="4888" y="573"/>
                              <a:pt x="3696" y="609"/>
                              <a:pt x="2832" y="626"/>
                            </a:cubicBezTo>
                            <a:cubicBezTo>
                              <a:pt x="1968" y="643"/>
                              <a:pt x="640" y="474"/>
                              <a:pt x="0" y="36"/>
                            </a:cubicBezTo>
                            <a:lnTo>
                              <a:pt x="0" y="891"/>
                            </a:lnTo>
                            <a:lnTo>
                              <a:pt x="5760" y="885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" name="Freeform 22">
                        <a:extLst>
                          <a:ext uri="{FF2B5EF4-FFF2-40B4-BE49-F238E27FC236}">
                            <a16:creationId xmlns:a16="http://schemas.microsoft.com/office/drawing/2014/main" xmlns="" id="{8E654BA1-CC9E-4FE8-9FBC-9EF2754B7FC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79231" y="7685610"/>
                        <a:ext cx="4036351" cy="1703750"/>
                      </a:xfrm>
                      <a:custGeom>
                        <a:avLst/>
                        <a:gdLst>
                          <a:gd name="T0" fmla="*/ 3048 w 3048"/>
                          <a:gd name="T1" fmla="*/ 1335 h 1424"/>
                          <a:gd name="T2" fmla="*/ 1440 w 3048"/>
                          <a:gd name="T3" fmla="*/ 1099 h 1424"/>
                          <a:gd name="T4" fmla="*/ 0 w 3048"/>
                          <a:gd name="T5" fmla="*/ 0 h 1424"/>
                          <a:gd name="T6" fmla="*/ 0 w 3048"/>
                          <a:gd name="T7" fmla="*/ 1424 h 1424"/>
                          <a:gd name="T8" fmla="*/ 3048 w 3048"/>
                          <a:gd name="T9" fmla="*/ 1335 h 14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048" h="1424">
                            <a:moveTo>
                              <a:pt x="3048" y="1335"/>
                            </a:moveTo>
                            <a:cubicBezTo>
                              <a:pt x="3048" y="1335"/>
                              <a:pt x="2352" y="1424"/>
                              <a:pt x="1440" y="1099"/>
                            </a:cubicBezTo>
                            <a:cubicBezTo>
                              <a:pt x="528" y="773"/>
                              <a:pt x="8" y="41"/>
                              <a:pt x="0" y="0"/>
                            </a:cubicBezTo>
                            <a:lnTo>
                              <a:pt x="0" y="1424"/>
                            </a:lnTo>
                            <a:lnTo>
                              <a:pt x="3048" y="1335"/>
                            </a:lnTo>
                            <a:close/>
                          </a:path>
                        </a:pathLst>
                      </a:custGeom>
                      <a:pattFill prst="dotDmnd">
                        <a:fgClr>
                          <a:srgbClr val="8BE1FF"/>
                        </a:fgClr>
                        <a:bgClr>
                          <a:srgbClr val="FFFFB3"/>
                        </a:bgClr>
                      </a:patt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Freeform 18">
                        <a:extLst>
                          <a:ext uri="{FF2B5EF4-FFF2-40B4-BE49-F238E27FC236}">
                            <a16:creationId xmlns:a16="http://schemas.microsoft.com/office/drawing/2014/main" xmlns="" id="{46A77ECD-407C-4D2F-AD3E-057A0570F57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461814" y="8278128"/>
                        <a:ext cx="6349143" cy="1248774"/>
                      </a:xfrm>
                      <a:custGeom>
                        <a:avLst/>
                        <a:gdLst>
                          <a:gd name="T0" fmla="*/ 0 w 5776"/>
                          <a:gd name="T1" fmla="*/ 1845 h 1845"/>
                          <a:gd name="T2" fmla="*/ 0 w 5776"/>
                          <a:gd name="T3" fmla="*/ 1336 h 1845"/>
                          <a:gd name="T4" fmla="*/ 3664 w 5776"/>
                          <a:gd name="T5" fmla="*/ 1456 h 1845"/>
                          <a:gd name="T6" fmla="*/ 5776 w 5776"/>
                          <a:gd name="T7" fmla="*/ 0 h 1845"/>
                          <a:gd name="T8" fmla="*/ 5752 w 5776"/>
                          <a:gd name="T9" fmla="*/ 1845 h 1845"/>
                          <a:gd name="T10" fmla="*/ 0 w 5776"/>
                          <a:gd name="T11" fmla="*/ 1845 h 18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76" h="1845">
                            <a:moveTo>
                              <a:pt x="0" y="1845"/>
                            </a:moveTo>
                            <a:lnTo>
                              <a:pt x="0" y="1336"/>
                            </a:lnTo>
                            <a:cubicBezTo>
                              <a:pt x="1039" y="1531"/>
                              <a:pt x="2448" y="1744"/>
                              <a:pt x="3664" y="1456"/>
                            </a:cubicBezTo>
                            <a:cubicBezTo>
                              <a:pt x="4880" y="1168"/>
                              <a:pt x="5624" y="520"/>
                              <a:pt x="5776" y="0"/>
                            </a:cubicBezTo>
                            <a:lnTo>
                              <a:pt x="5752" y="1845"/>
                            </a:lnTo>
                            <a:lnTo>
                              <a:pt x="0" y="1845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00">
                              <a:tint val="66000"/>
                              <a:satMod val="160000"/>
                            </a:srgbClr>
                          </a:gs>
                          <a:gs pos="50000">
                            <a:srgbClr val="FFFF00">
                              <a:tint val="44500"/>
                              <a:satMod val="160000"/>
                            </a:srgbClr>
                          </a:gs>
                          <a:gs pos="100000">
                            <a:srgbClr val="FFFF00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xmlns="" id="{B95BDA30-A772-4D57-8B00-F011E758E2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487" y="6951585"/>
                      <a:ext cx="6719306" cy="920456"/>
                      <a:chOff x="12706" y="7593725"/>
                      <a:chExt cx="6772667" cy="352303"/>
                    </a:xfrm>
                  </p:grpSpPr>
                  <p:sp>
                    <p:nvSpPr>
                      <p:cNvPr id="45" name="Freeform 99">
                        <a:extLst>
                          <a:ext uri="{FF2B5EF4-FFF2-40B4-BE49-F238E27FC236}">
                            <a16:creationId xmlns:a16="http://schemas.microsoft.com/office/drawing/2014/main" xmlns="" id="{555D0988-9796-42EE-87D7-553B1A909F8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12706" y="7594773"/>
                        <a:ext cx="4084232" cy="351255"/>
                      </a:xfrm>
                      <a:custGeom>
                        <a:avLst/>
                        <a:gdLst>
                          <a:gd name="T0" fmla="*/ 2147483646 w 2649"/>
                          <a:gd name="T1" fmla="*/ 2147483646 h 280"/>
                          <a:gd name="T2" fmla="*/ 2147483646 w 2649"/>
                          <a:gd name="T3" fmla="*/ 2147483646 h 280"/>
                          <a:gd name="T4" fmla="*/ 2147483646 w 2649"/>
                          <a:gd name="T5" fmla="*/ 0 h 280"/>
                          <a:gd name="T6" fmla="*/ 0 w 2649"/>
                          <a:gd name="T7" fmla="*/ 2147483646 h 280"/>
                          <a:gd name="T8" fmla="*/ 2147483646 w 2649"/>
                          <a:gd name="T9" fmla="*/ 2147483646 h 2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49" h="280">
                            <a:moveTo>
                              <a:pt x="2649" y="280"/>
                            </a:moveTo>
                            <a:cubicBezTo>
                              <a:pt x="2211" y="248"/>
                              <a:pt x="2061" y="246"/>
                              <a:pt x="1337" y="184"/>
                            </a:cubicBezTo>
                            <a:cubicBezTo>
                              <a:pt x="610" y="123"/>
                              <a:pt x="9" y="0"/>
                              <a:pt x="1" y="0"/>
                            </a:cubicBezTo>
                            <a:lnTo>
                              <a:pt x="0" y="279"/>
                            </a:lnTo>
                            <a:lnTo>
                              <a:pt x="2649" y="280"/>
                            </a:lnTo>
                            <a:close/>
                          </a:path>
                        </a:pathLst>
                      </a:custGeom>
                      <a:solidFill>
                        <a:srgbClr val="0000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" name="Freeform 100">
                        <a:extLst>
                          <a:ext uri="{FF2B5EF4-FFF2-40B4-BE49-F238E27FC236}">
                            <a16:creationId xmlns:a16="http://schemas.microsoft.com/office/drawing/2014/main" xmlns="" id="{CD21023B-3870-4030-983C-12A808CFED9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945457" y="7593725"/>
                        <a:ext cx="3839916" cy="351255"/>
                      </a:xfrm>
                      <a:custGeom>
                        <a:avLst/>
                        <a:gdLst>
                          <a:gd name="T0" fmla="*/ 0 w 2653"/>
                          <a:gd name="T1" fmla="*/ 2147483646 h 328"/>
                          <a:gd name="T2" fmla="*/ 2147483646 w 2653"/>
                          <a:gd name="T3" fmla="*/ 2147483646 h 328"/>
                          <a:gd name="T4" fmla="*/ 2147483646 w 2653"/>
                          <a:gd name="T5" fmla="*/ 0 h 328"/>
                          <a:gd name="T6" fmla="*/ 2147483646 w 2653"/>
                          <a:gd name="T7" fmla="*/ 2147483646 h 328"/>
                          <a:gd name="T8" fmla="*/ 0 w 2653"/>
                          <a:gd name="T9" fmla="*/ 2147483646 h 32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53" h="328">
                            <a:moveTo>
                              <a:pt x="0" y="328"/>
                            </a:moveTo>
                            <a:cubicBezTo>
                              <a:pt x="428" y="297"/>
                              <a:pt x="612" y="285"/>
                              <a:pt x="1321" y="224"/>
                            </a:cubicBezTo>
                            <a:cubicBezTo>
                              <a:pt x="2031" y="163"/>
                              <a:pt x="2595" y="29"/>
                              <a:pt x="2653" y="0"/>
                            </a:cubicBezTo>
                            <a:lnTo>
                              <a:pt x="2653" y="328"/>
                            </a:lnTo>
                            <a:lnTo>
                              <a:pt x="0" y="328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8" name="Flowchart: Terminator 37">
                    <a:extLst>
                      <a:ext uri="{FF2B5EF4-FFF2-40B4-BE49-F238E27FC236}">
                        <a16:creationId xmlns:a16="http://schemas.microsoft.com/office/drawing/2014/main" xmlns="" id="{61CCB33B-4965-4C82-AA6A-2415AFEFA7A4}"/>
                      </a:ext>
                    </a:extLst>
                  </p:cNvPr>
                  <p:cNvSpPr/>
                  <p:nvPr/>
                </p:nvSpPr>
                <p:spPr>
                  <a:xfrm>
                    <a:off x="5768008" y="9317579"/>
                    <a:ext cx="1011801" cy="473000"/>
                  </a:xfrm>
                  <a:prstGeom prst="flowChartTerminator">
                    <a:avLst/>
                  </a:prstGeom>
                  <a:solidFill>
                    <a:srgbClr val="FFFFB3"/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xmlns="" id="{687A255C-59CD-41B4-B0DE-3E15DD150813}"/>
                      </a:ext>
                    </a:extLst>
                  </p:cNvPr>
                  <p:cNvGrpSpPr/>
                  <p:nvPr/>
                </p:nvGrpSpPr>
                <p:grpSpPr>
                  <a:xfrm>
                    <a:off x="230836" y="9295091"/>
                    <a:ext cx="1086771" cy="531760"/>
                    <a:chOff x="1262973" y="7868840"/>
                    <a:chExt cx="1086771" cy="531760"/>
                  </a:xfrm>
                  <a:solidFill>
                    <a:srgbClr val="FFFFB3"/>
                  </a:solidFill>
                </p:grpSpPr>
                <p:sp>
                  <p:nvSpPr>
                    <p:cNvPr id="40" name="Star: 5 Points 39">
                      <a:extLst>
                        <a:ext uri="{FF2B5EF4-FFF2-40B4-BE49-F238E27FC236}">
                          <a16:creationId xmlns:a16="http://schemas.microsoft.com/office/drawing/2014/main" xmlns="" id="{93B68D41-20F3-4A15-B75F-8096C5F5B1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2973" y="7868840"/>
                      <a:ext cx="160302" cy="381571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Star: 5 Points 40">
                      <a:extLst>
                        <a:ext uri="{FF2B5EF4-FFF2-40B4-BE49-F238E27FC236}">
                          <a16:creationId xmlns:a16="http://schemas.microsoft.com/office/drawing/2014/main" xmlns="" id="{99B6CE16-9F34-4715-A142-BDA17EC88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44838" y="7914569"/>
                      <a:ext cx="102870" cy="396527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Star: 5 Points 41">
                      <a:extLst>
                        <a:ext uri="{FF2B5EF4-FFF2-40B4-BE49-F238E27FC236}">
                          <a16:creationId xmlns:a16="http://schemas.microsoft.com/office/drawing/2014/main" xmlns="" id="{BEFBFA90-EFB2-46D2-997B-1A1E2327F1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52496" y="7970953"/>
                      <a:ext cx="97248" cy="429647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pic>
              <p:nvPicPr>
                <p:cNvPr id="36" name="Picture 83" descr="water">
                  <a:extLst>
                    <a:ext uri="{FF2B5EF4-FFF2-40B4-BE49-F238E27FC236}">
                      <a16:creationId xmlns:a16="http://schemas.microsoft.com/office/drawing/2014/main" xmlns="" id="{CB5CD89A-33B7-40EC-86E2-4A3C4E72BB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 l="22409" t="16374" b="27486"/>
                <a:stretch>
                  <a:fillRect/>
                </a:stretch>
              </p:blipFill>
              <p:spPr bwMode="gray">
                <a:xfrm rot="393398">
                  <a:off x="5311617" y="9150657"/>
                  <a:ext cx="955132" cy="704997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512863D6-411A-41E5-98EF-B27C0EA8569B}"/>
                  </a:ext>
                </a:extLst>
              </p:cNvPr>
              <p:cNvGrpSpPr/>
              <p:nvPr/>
            </p:nvGrpSpPr>
            <p:grpSpPr>
              <a:xfrm>
                <a:off x="0" y="39525"/>
                <a:ext cx="6859009" cy="1405670"/>
                <a:chOff x="695" y="-2"/>
                <a:chExt cx="6859010" cy="2379688"/>
              </a:xfrm>
            </p:grpSpPr>
            <p:sp>
              <p:nvSpPr>
                <p:cNvPr id="32" name="Freeform 18">
                  <a:extLst>
                    <a:ext uri="{FF2B5EF4-FFF2-40B4-BE49-F238E27FC236}">
                      <a16:creationId xmlns:a16="http://schemas.microsoft.com/office/drawing/2014/main" xmlns="" id="{C62E1608-CAA0-4D5C-BD5B-90B221D189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 rot="10800000" flipH="1">
                  <a:off x="695" y="20476"/>
                  <a:ext cx="6797524" cy="2359210"/>
                </a:xfrm>
                <a:custGeom>
                  <a:avLst/>
                  <a:gdLst>
                    <a:gd name="T0" fmla="*/ 0 w 5776"/>
                    <a:gd name="T1" fmla="*/ 1845 h 1845"/>
                    <a:gd name="T2" fmla="*/ 0 w 5776"/>
                    <a:gd name="T3" fmla="*/ 1336 h 1845"/>
                    <a:gd name="T4" fmla="*/ 3664 w 5776"/>
                    <a:gd name="T5" fmla="*/ 1456 h 1845"/>
                    <a:gd name="T6" fmla="*/ 5776 w 5776"/>
                    <a:gd name="T7" fmla="*/ 0 h 1845"/>
                    <a:gd name="T8" fmla="*/ 5752 w 5776"/>
                    <a:gd name="T9" fmla="*/ 1845 h 1845"/>
                    <a:gd name="T10" fmla="*/ 0 w 5776"/>
                    <a:gd name="T11" fmla="*/ 1845 h 18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76" h="1845">
                      <a:moveTo>
                        <a:pt x="0" y="1845"/>
                      </a:moveTo>
                      <a:lnTo>
                        <a:pt x="0" y="1336"/>
                      </a:lnTo>
                      <a:cubicBezTo>
                        <a:pt x="1039" y="1531"/>
                        <a:pt x="2448" y="1744"/>
                        <a:pt x="3664" y="1456"/>
                      </a:cubicBezTo>
                      <a:cubicBezTo>
                        <a:pt x="4880" y="1168"/>
                        <a:pt x="5624" y="520"/>
                        <a:pt x="5776" y="0"/>
                      </a:cubicBezTo>
                      <a:lnTo>
                        <a:pt x="5752" y="1845"/>
                      </a:lnTo>
                      <a:lnTo>
                        <a:pt x="0" y="18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18">
                  <a:extLst>
                    <a:ext uri="{FF2B5EF4-FFF2-40B4-BE49-F238E27FC236}">
                      <a16:creationId xmlns:a16="http://schemas.microsoft.com/office/drawing/2014/main" xmlns="" id="{723226E8-3849-470C-9E82-12C5D5F3D71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 flipV="1">
                  <a:off x="47297" y="-2"/>
                  <a:ext cx="6812408" cy="2055497"/>
                </a:xfrm>
                <a:custGeom>
                  <a:avLst/>
                  <a:gdLst>
                    <a:gd name="T0" fmla="*/ 0 w 5776"/>
                    <a:gd name="T1" fmla="*/ 1845 h 1845"/>
                    <a:gd name="T2" fmla="*/ 0 w 5776"/>
                    <a:gd name="T3" fmla="*/ 1336 h 1845"/>
                    <a:gd name="T4" fmla="*/ 3664 w 5776"/>
                    <a:gd name="T5" fmla="*/ 1456 h 1845"/>
                    <a:gd name="T6" fmla="*/ 5776 w 5776"/>
                    <a:gd name="T7" fmla="*/ 0 h 1845"/>
                    <a:gd name="T8" fmla="*/ 5752 w 5776"/>
                    <a:gd name="T9" fmla="*/ 1845 h 1845"/>
                    <a:gd name="T10" fmla="*/ 0 w 5776"/>
                    <a:gd name="T11" fmla="*/ 1845 h 18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76" h="1845">
                      <a:moveTo>
                        <a:pt x="0" y="1845"/>
                      </a:moveTo>
                      <a:lnTo>
                        <a:pt x="0" y="1336"/>
                      </a:lnTo>
                      <a:cubicBezTo>
                        <a:pt x="1039" y="1531"/>
                        <a:pt x="2448" y="1744"/>
                        <a:pt x="3664" y="1456"/>
                      </a:cubicBezTo>
                      <a:cubicBezTo>
                        <a:pt x="4880" y="1168"/>
                        <a:pt x="5624" y="520"/>
                        <a:pt x="5776" y="0"/>
                      </a:cubicBezTo>
                      <a:lnTo>
                        <a:pt x="5752" y="1845"/>
                      </a:lnTo>
                      <a:lnTo>
                        <a:pt x="0" y="1845"/>
                      </a:lnTo>
                      <a:close/>
                    </a:path>
                  </a:pathLst>
                </a:custGeom>
                <a:solidFill>
                  <a:srgbClr val="4CFE4C"/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18">
                  <a:extLst>
                    <a:ext uri="{FF2B5EF4-FFF2-40B4-BE49-F238E27FC236}">
                      <a16:creationId xmlns:a16="http://schemas.microsoft.com/office/drawing/2014/main" xmlns="" id="{2C559D35-3BE3-4785-8360-7ADB2DEC548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 rot="10800000" flipH="1">
                  <a:off x="44897" y="11742"/>
                  <a:ext cx="6781150" cy="1760197"/>
                </a:xfrm>
                <a:custGeom>
                  <a:avLst/>
                  <a:gdLst>
                    <a:gd name="T0" fmla="*/ 0 w 5776"/>
                    <a:gd name="T1" fmla="*/ 1845 h 1845"/>
                    <a:gd name="T2" fmla="*/ 0 w 5776"/>
                    <a:gd name="T3" fmla="*/ 1336 h 1845"/>
                    <a:gd name="T4" fmla="*/ 3664 w 5776"/>
                    <a:gd name="T5" fmla="*/ 1456 h 1845"/>
                    <a:gd name="T6" fmla="*/ 5776 w 5776"/>
                    <a:gd name="T7" fmla="*/ 0 h 1845"/>
                    <a:gd name="T8" fmla="*/ 5752 w 5776"/>
                    <a:gd name="T9" fmla="*/ 1845 h 1845"/>
                    <a:gd name="T10" fmla="*/ 0 w 5776"/>
                    <a:gd name="T11" fmla="*/ 1845 h 18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76" h="1845">
                      <a:moveTo>
                        <a:pt x="0" y="1845"/>
                      </a:moveTo>
                      <a:lnTo>
                        <a:pt x="0" y="1336"/>
                      </a:lnTo>
                      <a:cubicBezTo>
                        <a:pt x="1039" y="1531"/>
                        <a:pt x="2448" y="1744"/>
                        <a:pt x="3664" y="1456"/>
                      </a:cubicBezTo>
                      <a:cubicBezTo>
                        <a:pt x="4880" y="1168"/>
                        <a:pt x="5624" y="520"/>
                        <a:pt x="5776" y="0"/>
                      </a:cubicBezTo>
                      <a:lnTo>
                        <a:pt x="5752" y="1845"/>
                      </a:lnTo>
                      <a:lnTo>
                        <a:pt x="0" y="1845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" name="Rectangle 18" descr="Light horizontal">
                <a:extLst>
                  <a:ext uri="{FF2B5EF4-FFF2-40B4-BE49-F238E27FC236}">
                    <a16:creationId xmlns:a16="http://schemas.microsoft.com/office/drawing/2014/main" xmlns="" id="{8791B7A9-AECC-4985-B965-7E35A1C119A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8380" y="425694"/>
                <a:ext cx="134113" cy="8801526"/>
              </a:xfrm>
              <a:prstGeom prst="rect">
                <a:avLst/>
              </a:prstGeom>
              <a:pattFill prst="ltHorz">
                <a:fgClr>
                  <a:srgbClr val="C0C0C0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1D4940"/>
                  </a:solidFill>
                </a:endParaRPr>
              </a:p>
            </p:txBody>
          </p:sp>
          <p:sp>
            <p:nvSpPr>
              <p:cNvPr id="20" name="Freeform 99">
                <a:extLst>
                  <a:ext uri="{FF2B5EF4-FFF2-40B4-BE49-F238E27FC236}">
                    <a16:creationId xmlns:a16="http://schemas.microsoft.com/office/drawing/2014/main" xmlns="" id="{4D4D28C2-CEFB-463B-BA75-A5B98E425A16}"/>
                  </a:ext>
                </a:extLst>
              </p:cNvPr>
              <p:cNvSpPr>
                <a:spLocks/>
              </p:cNvSpPr>
              <p:nvPr/>
            </p:nvSpPr>
            <p:spPr bwMode="gray">
              <a:xfrm rot="10800000">
                <a:off x="3189850" y="40473"/>
                <a:ext cx="3660382" cy="816775"/>
              </a:xfrm>
              <a:custGeom>
                <a:avLst/>
                <a:gdLst>
                  <a:gd name="T0" fmla="*/ 2147483646 w 2649"/>
                  <a:gd name="T1" fmla="*/ 2147483646 h 280"/>
                  <a:gd name="T2" fmla="*/ 2147483646 w 2649"/>
                  <a:gd name="T3" fmla="*/ 2147483646 h 280"/>
                  <a:gd name="T4" fmla="*/ 2147483646 w 2649"/>
                  <a:gd name="T5" fmla="*/ 0 h 280"/>
                  <a:gd name="T6" fmla="*/ 0 w 2649"/>
                  <a:gd name="T7" fmla="*/ 2147483646 h 280"/>
                  <a:gd name="T8" fmla="*/ 2147483646 w 2649"/>
                  <a:gd name="T9" fmla="*/ 2147483646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9" h="280">
                    <a:moveTo>
                      <a:pt x="2649" y="280"/>
                    </a:moveTo>
                    <a:cubicBezTo>
                      <a:pt x="2211" y="248"/>
                      <a:pt x="2061" y="246"/>
                      <a:pt x="1337" y="184"/>
                    </a:cubicBezTo>
                    <a:cubicBezTo>
                      <a:pt x="610" y="123"/>
                      <a:pt x="9" y="0"/>
                      <a:pt x="1" y="0"/>
                    </a:cubicBezTo>
                    <a:lnTo>
                      <a:pt x="0" y="279"/>
                    </a:lnTo>
                    <a:lnTo>
                      <a:pt x="2649" y="280"/>
                    </a:lnTo>
                    <a:close/>
                  </a:path>
                </a:pathLst>
              </a:custGeom>
              <a:solidFill>
                <a:srgbClr val="FFFFB3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9640B31E-0AD2-48F1-A2BA-FF1069AF578E}"/>
                  </a:ext>
                </a:extLst>
              </p:cNvPr>
              <p:cNvSpPr txBox="1"/>
              <p:nvPr/>
            </p:nvSpPr>
            <p:spPr>
              <a:xfrm>
                <a:off x="5638055" y="9459364"/>
                <a:ext cx="1339733" cy="416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>
                    <a:solidFill>
                      <a:srgbClr val="FF0000"/>
                    </a:solidFill>
                    <a:latin typeface="CMU Serif Extra" panose="02000603000000000000" pitchFamily="50" charset="0"/>
                    <a:ea typeface="CMU Serif Extra" panose="02000603000000000000" pitchFamily="50" charset="0"/>
                    <a:cs typeface="CMU Serif Extra" panose="02000603000000000000" pitchFamily="50" charset="0"/>
                  </a:rPr>
                  <a:t>Zalo 0774.860.155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CEA02F4E-C8FD-497C-9DAE-A478AA0B7D91}"/>
                  </a:ext>
                </a:extLst>
              </p:cNvPr>
              <p:cNvGrpSpPr/>
              <p:nvPr/>
            </p:nvGrpSpPr>
            <p:grpSpPr>
              <a:xfrm>
                <a:off x="5369" y="-7562"/>
                <a:ext cx="6857911" cy="535752"/>
                <a:chOff x="400320" y="7090893"/>
                <a:chExt cx="6857912" cy="535752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xmlns="" id="{0D1FC4DF-60EC-4A6A-AAF3-04C87EDC11A9}"/>
                    </a:ext>
                  </a:extLst>
                </p:cNvPr>
                <p:cNvGrpSpPr/>
                <p:nvPr/>
              </p:nvGrpSpPr>
              <p:grpSpPr>
                <a:xfrm>
                  <a:off x="400320" y="7090893"/>
                  <a:ext cx="6857912" cy="535752"/>
                  <a:chOff x="-2322" y="6395847"/>
                  <a:chExt cx="6914255" cy="535752"/>
                </a:xfrm>
              </p:grpSpPr>
              <p:sp>
                <p:nvSpPr>
                  <p:cNvPr id="29" name="Rectangle 17">
                    <a:extLst>
                      <a:ext uri="{FF2B5EF4-FFF2-40B4-BE49-F238E27FC236}">
                        <a16:creationId xmlns:a16="http://schemas.microsoft.com/office/drawing/2014/main" xmlns="" id="{A9470487-0A8F-4A81-BE3B-1A0B53D3B7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-2322" y="6476797"/>
                    <a:ext cx="6914255" cy="454802"/>
                  </a:xfrm>
                  <a:prstGeom prst="rect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AutoShape 18">
                    <a:extLst>
                      <a:ext uri="{FF2B5EF4-FFF2-40B4-BE49-F238E27FC236}">
                        <a16:creationId xmlns:a16="http://schemas.microsoft.com/office/drawing/2014/main" xmlns="" id="{BF6BEACF-480A-4740-B404-0680F0DED6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969800" y="6417882"/>
                    <a:ext cx="203241" cy="467011"/>
                  </a:xfrm>
                  <a:prstGeom prst="diamond">
                    <a:avLst/>
                  </a:prstGeom>
                  <a:solidFill>
                    <a:srgbClr val="4CFE4C"/>
                  </a:solidFill>
                  <a:ln w="2857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utoShape 18">
                    <a:extLst>
                      <a:ext uri="{FF2B5EF4-FFF2-40B4-BE49-F238E27FC236}">
                        <a16:creationId xmlns:a16="http://schemas.microsoft.com/office/drawing/2014/main" xmlns="" id="{DF014A70-7E1D-42BE-8705-B10144801B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020789" y="6395847"/>
                    <a:ext cx="203241" cy="467011"/>
                  </a:xfrm>
                  <a:prstGeom prst="diamond">
                    <a:avLst/>
                  </a:prstGeom>
                  <a:solidFill>
                    <a:srgbClr val="7030A0"/>
                  </a:solidFill>
                  <a:ln w="2857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" name="Arrow: Chevron 25">
                  <a:extLst>
                    <a:ext uri="{FF2B5EF4-FFF2-40B4-BE49-F238E27FC236}">
                      <a16:creationId xmlns:a16="http://schemas.microsoft.com/office/drawing/2014/main" xmlns="" id="{93A75A46-0562-422E-BFE4-572DDFAE5A40}"/>
                    </a:ext>
                  </a:extLst>
                </p:cNvPr>
                <p:cNvSpPr/>
                <p:nvPr/>
              </p:nvSpPr>
              <p:spPr>
                <a:xfrm rot="10800000">
                  <a:off x="6248485" y="7169707"/>
                  <a:ext cx="77769" cy="352305"/>
                </a:xfrm>
                <a:prstGeom prst="chevron">
                  <a:avLst/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Arrow: Chevron 26">
                  <a:extLst>
                    <a:ext uri="{FF2B5EF4-FFF2-40B4-BE49-F238E27FC236}">
                      <a16:creationId xmlns:a16="http://schemas.microsoft.com/office/drawing/2014/main" xmlns="" id="{DA71DBF1-9D28-4458-B699-32C5B62A1B00}"/>
                    </a:ext>
                  </a:extLst>
                </p:cNvPr>
                <p:cNvSpPr/>
                <p:nvPr/>
              </p:nvSpPr>
              <p:spPr>
                <a:xfrm rot="10800000">
                  <a:off x="6378436" y="7150364"/>
                  <a:ext cx="77769" cy="352305"/>
                </a:xfrm>
                <a:prstGeom prst="chevron">
                  <a:avLst/>
                </a:prstGeom>
                <a:solidFill>
                  <a:srgbClr val="4CFE4C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06EFDDBC-3142-44C7-9020-902CA69270F9}"/>
                    </a:ext>
                  </a:extLst>
                </p:cNvPr>
                <p:cNvSpPr txBox="1"/>
                <p:nvPr/>
              </p:nvSpPr>
              <p:spPr>
                <a:xfrm>
                  <a:off x="568428" y="7144718"/>
                  <a:ext cx="914575" cy="4162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2000" b="1">
                      <a:solidFill>
                        <a:schemeClr val="bg1"/>
                      </a:solidFill>
                      <a:latin typeface="CMU Serif Extra" panose="02000603000000000000" pitchFamily="50" charset="0"/>
                      <a:ea typeface="CMU Serif Extra" panose="02000603000000000000" pitchFamily="50" charset="0"/>
                      <a:cs typeface="CMU Serif Extra" panose="02000603000000000000" pitchFamily="50" charset="0"/>
                    </a:rPr>
                    <a:t>FB-Duong Hung</a:t>
                  </a: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4B5BD274-052B-4DA5-AEE7-97C76147C47F}"/>
                  </a:ext>
                </a:extLst>
              </p:cNvPr>
              <p:cNvSpPr/>
              <p:nvPr/>
            </p:nvSpPr>
            <p:spPr>
              <a:xfrm>
                <a:off x="0" y="19050"/>
                <a:ext cx="6872758" cy="9839425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662843A7-9264-45C4-BAAF-0A6D5EC21668}"/>
                  </a:ext>
                </a:extLst>
              </p:cNvPr>
              <p:cNvSpPr txBox="1"/>
              <p:nvPr/>
            </p:nvSpPr>
            <p:spPr>
              <a:xfrm>
                <a:off x="6108997" y="43086"/>
                <a:ext cx="811505" cy="4162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>
                    <a:solidFill>
                      <a:srgbClr val="FFFF00"/>
                    </a:solidFill>
                    <a:latin typeface="CMU Serif Extra" panose="02000603000000000000" pitchFamily="50" charset="0"/>
                    <a:ea typeface="CMU Serif Extra" panose="02000603000000000000" pitchFamily="50" charset="0"/>
                    <a:cs typeface="CMU Serif Extra" panose="02000603000000000000" pitchFamily="50" charset="0"/>
                  </a:rPr>
                  <a:t>2021-2022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5CB65D0-B790-45B7-A6F2-AA7D3574F367}"/>
                </a:ext>
              </a:extLst>
            </p:cNvPr>
            <p:cNvSpPr txBox="1"/>
            <p:nvPr/>
          </p:nvSpPr>
          <p:spPr>
            <a:xfrm>
              <a:off x="11505411" y="39301"/>
              <a:ext cx="3363190" cy="416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>
                  <a:solidFill>
                    <a:schemeClr val="bg1"/>
                  </a:solidFill>
                  <a:latin typeface="CMU Serif Extra" panose="02000603000000000000" pitchFamily="50" charset="0"/>
                  <a:ea typeface="CMU Serif Extra" panose="02000603000000000000" pitchFamily="50" charset="0"/>
                  <a:cs typeface="CMU Serif Extra" panose="02000603000000000000" pitchFamily="50" charset="0"/>
                </a:rPr>
                <a:t>Chuyên đề dạy học Online</a:t>
              </a: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CB5E9B70-2DCA-46AB-8B54-2B3D6EB0655A}"/>
                </a:ext>
              </a:extLst>
            </p:cNvPr>
            <p:cNvSpPr/>
            <p:nvPr/>
          </p:nvSpPr>
          <p:spPr>
            <a:xfrm>
              <a:off x="10887406" y="41193"/>
              <a:ext cx="213104" cy="339441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32C69DBE-510C-4754-B82F-CECB62B5A253}"/>
                </a:ext>
              </a:extLst>
            </p:cNvPr>
            <p:cNvSpPr/>
            <p:nvPr/>
          </p:nvSpPr>
          <p:spPr>
            <a:xfrm>
              <a:off x="10602369" y="44306"/>
              <a:ext cx="213104" cy="339441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xmlns="" id="{069F7D76-28FD-4CB9-9A7A-1F8C1C036599}"/>
                </a:ext>
              </a:extLst>
            </p:cNvPr>
            <p:cNvSpPr/>
            <p:nvPr/>
          </p:nvSpPr>
          <p:spPr>
            <a:xfrm>
              <a:off x="17386946" y="71364"/>
              <a:ext cx="194803" cy="410231"/>
            </a:xfrm>
            <a:prstGeom prst="parallelogram">
              <a:avLst/>
            </a:prstGeom>
            <a:solidFill>
              <a:srgbClr val="8BE1FF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xmlns="" id="{4C5A3036-2DD7-4D9F-BBAB-A02B9ED47A70}"/>
                </a:ext>
              </a:extLst>
            </p:cNvPr>
            <p:cNvSpPr/>
            <p:nvPr/>
          </p:nvSpPr>
          <p:spPr>
            <a:xfrm>
              <a:off x="17221954" y="70031"/>
              <a:ext cx="194803" cy="412007"/>
            </a:xfrm>
            <a:prstGeom prst="parallelogram">
              <a:avLst/>
            </a:prstGeom>
            <a:solidFill>
              <a:srgbClr val="FFFFB3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46469F3F-44DB-434F-AEF4-0967562936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18651" y="455850"/>
              <a:ext cx="7553113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xmlns="" id="{389F958A-46EA-48A7-AB9D-F68786397D9E}"/>
                </a:ext>
              </a:extLst>
            </p:cNvPr>
            <p:cNvSpPr/>
            <p:nvPr/>
          </p:nvSpPr>
          <p:spPr>
            <a:xfrm>
              <a:off x="61214" y="79329"/>
              <a:ext cx="413495" cy="325091"/>
            </a:xfrm>
            <a:prstGeom prst="homePlate">
              <a:avLst/>
            </a:prstGeom>
            <a:solidFill>
              <a:srgbClr val="FFFF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10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fade/>
  </p:transition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: Shape 111">
            <a:extLst>
              <a:ext uri="{FF2B5EF4-FFF2-40B4-BE49-F238E27FC236}">
                <a16:creationId xmlns:a16="http://schemas.microsoft.com/office/drawing/2014/main" xmlns="" id="{CCE20944-FC1A-4034-8193-545D9CBB1002}"/>
              </a:ext>
            </a:extLst>
          </p:cNvPr>
          <p:cNvSpPr/>
          <p:nvPr/>
        </p:nvSpPr>
        <p:spPr>
          <a:xfrm flipH="1">
            <a:off x="62681" y="515683"/>
            <a:ext cx="672259" cy="8554279"/>
          </a:xfrm>
          <a:custGeom>
            <a:avLst/>
            <a:gdLst>
              <a:gd name="connsiteX0" fmla="*/ 3515830 w 5504433"/>
              <a:gd name="connsiteY0" fmla="*/ 0 h 6858000"/>
              <a:gd name="connsiteX1" fmla="*/ 5504433 w 5504433"/>
              <a:gd name="connsiteY1" fmla="*/ 0 h 6858000"/>
              <a:gd name="connsiteX2" fmla="*/ 5504433 w 5504433"/>
              <a:gd name="connsiteY2" fmla="*/ 6858000 h 6858000"/>
              <a:gd name="connsiteX3" fmla="*/ 0 w 55044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4433" h="6858000">
                <a:moveTo>
                  <a:pt x="3515830" y="0"/>
                </a:moveTo>
                <a:lnTo>
                  <a:pt x="5504433" y="0"/>
                </a:lnTo>
                <a:lnTo>
                  <a:pt x="55044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C561666-1C49-4708-98EF-5098E1B5249A}"/>
              </a:ext>
            </a:extLst>
          </p:cNvPr>
          <p:cNvGrpSpPr/>
          <p:nvPr/>
        </p:nvGrpSpPr>
        <p:grpSpPr>
          <a:xfrm>
            <a:off x="9392517" y="-63964"/>
            <a:ext cx="4821395" cy="3333473"/>
            <a:chOff x="9400981" y="172872"/>
            <a:chExt cx="4821395" cy="3333473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76B6B688-FA5F-4475-B21C-A13A97A70501}"/>
                </a:ext>
              </a:extLst>
            </p:cNvPr>
            <p:cNvGrpSpPr/>
            <p:nvPr/>
          </p:nvGrpSpPr>
          <p:grpSpPr>
            <a:xfrm>
              <a:off x="9400981" y="172872"/>
              <a:ext cx="4821395" cy="3333473"/>
              <a:chOff x="2700282" y="-617509"/>
              <a:chExt cx="8409207" cy="5814056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33A1FBAC-90EF-4DAA-A89D-902DCB83231B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xmlns="" id="{55DFCDCD-F94A-4232-A254-B4BB8031ADED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30" name="Arrow: Pentagon 129">
                <a:extLst>
                  <a:ext uri="{FF2B5EF4-FFF2-40B4-BE49-F238E27FC236}">
                    <a16:creationId xmlns:a16="http://schemas.microsoft.com/office/drawing/2014/main" xmlns="" id="{4C197ADE-63F6-439D-9640-873268972754}"/>
                  </a:ext>
                </a:extLst>
              </p:cNvPr>
              <p:cNvSpPr/>
              <p:nvPr/>
            </p:nvSpPr>
            <p:spPr>
              <a:xfrm rot="5400000">
                <a:off x="3616615" y="1449048"/>
                <a:ext cx="1443432" cy="981075"/>
              </a:xfrm>
              <a:prstGeom prst="homePlate">
                <a:avLst>
                  <a:gd name="adj" fmla="val 26699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31" name="Right Triangle 130">
                <a:extLst>
                  <a:ext uri="{FF2B5EF4-FFF2-40B4-BE49-F238E27FC236}">
                    <a16:creationId xmlns:a16="http://schemas.microsoft.com/office/drawing/2014/main" xmlns="" id="{B54D54B2-8D4D-47C0-BE50-B72C06EF24C6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0079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8B46D0BE-E432-4B12-80AC-6F7658B951D9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13837865-7B29-4200-9B29-266DE1C6C2C3}"/>
                  </a:ext>
                </a:extLst>
              </p:cNvPr>
              <p:cNvSpPr txBox="1"/>
              <p:nvPr/>
            </p:nvSpPr>
            <p:spPr>
              <a:xfrm>
                <a:off x="3879909" y="829867"/>
                <a:ext cx="813174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3 Bebas Neue Bold" panose="020B0606020202050201" pitchFamily="34" charset="0"/>
                  </a:rPr>
                  <a:t>1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xmlns="" id="{959F80EE-D8EC-4043-888D-18FE4AA8D9AE}"/>
                  </a:ext>
                </a:extLst>
              </p:cNvPr>
              <p:cNvSpPr txBox="1"/>
              <p:nvPr/>
            </p:nvSpPr>
            <p:spPr>
              <a:xfrm>
                <a:off x="4860989" y="2188928"/>
                <a:ext cx="5114925" cy="402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900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06626EEF-5D51-44B8-A3FC-0F759D68202C}"/>
                </a:ext>
              </a:extLst>
            </p:cNvPr>
            <p:cNvSpPr txBox="1"/>
            <p:nvPr/>
          </p:nvSpPr>
          <p:spPr>
            <a:xfrm>
              <a:off x="10639816" y="1392790"/>
              <a:ext cx="2892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Tóm tắt </a:t>
              </a:r>
            </a:p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lý thuyết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AC809C9-EFC5-436E-BDD8-AC25E90F49F1}"/>
              </a:ext>
            </a:extLst>
          </p:cNvPr>
          <p:cNvGrpSpPr/>
          <p:nvPr/>
        </p:nvGrpSpPr>
        <p:grpSpPr>
          <a:xfrm>
            <a:off x="9518261" y="2082486"/>
            <a:ext cx="4821395" cy="3333473"/>
            <a:chOff x="9602851" y="2878118"/>
            <a:chExt cx="4821395" cy="3333473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73423037-56DC-4612-BA43-4C8FF6FC81A7}"/>
                </a:ext>
              </a:extLst>
            </p:cNvPr>
            <p:cNvGrpSpPr/>
            <p:nvPr/>
          </p:nvGrpSpPr>
          <p:grpSpPr>
            <a:xfrm>
              <a:off x="9602851" y="2878118"/>
              <a:ext cx="4821395" cy="3333473"/>
              <a:chOff x="2700282" y="-617509"/>
              <a:chExt cx="8409207" cy="5814056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01695333-2748-4ED3-84C8-5437E641E949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xmlns="" id="{C6008274-490A-4BA2-A81A-88D4EE37DD0C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18" name="Arrow: Pentagon 117">
                <a:extLst>
                  <a:ext uri="{FF2B5EF4-FFF2-40B4-BE49-F238E27FC236}">
                    <a16:creationId xmlns:a16="http://schemas.microsoft.com/office/drawing/2014/main" xmlns="" id="{D5C9589D-DB91-42A9-A1A6-5A044D743DC8}"/>
                  </a:ext>
                </a:extLst>
              </p:cNvPr>
              <p:cNvSpPr/>
              <p:nvPr/>
            </p:nvSpPr>
            <p:spPr>
              <a:xfrm rot="5400000">
                <a:off x="3616615" y="1449048"/>
                <a:ext cx="1443432" cy="981075"/>
              </a:xfrm>
              <a:prstGeom prst="homePlate">
                <a:avLst>
                  <a:gd name="adj" fmla="val 26699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0" name="Right Triangle 119">
                <a:extLst>
                  <a:ext uri="{FF2B5EF4-FFF2-40B4-BE49-F238E27FC236}">
                    <a16:creationId xmlns:a16="http://schemas.microsoft.com/office/drawing/2014/main" xmlns="" id="{85D2698F-E83C-4254-B80A-77B3E182E92A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A26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86FF3EA0-7DEE-4EC6-B064-200F3DC3BF51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xmlns="" id="{058BD307-AF30-4659-9FA1-8A5BA6C73E39}"/>
                  </a:ext>
                </a:extLst>
              </p:cNvPr>
              <p:cNvSpPr txBox="1"/>
              <p:nvPr/>
            </p:nvSpPr>
            <p:spPr>
              <a:xfrm>
                <a:off x="3879911" y="1039429"/>
                <a:ext cx="593857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3 Bebas Neue Bold" panose="020B0606020202050201" pitchFamily="34" charset="0"/>
                  </a:rPr>
                  <a:t>2</a:t>
                </a:r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259D4C7C-7FB1-4ECF-B096-3FDD4015AB9E}"/>
                </a:ext>
              </a:extLst>
            </p:cNvPr>
            <p:cNvSpPr txBox="1"/>
            <p:nvPr/>
          </p:nvSpPr>
          <p:spPr>
            <a:xfrm>
              <a:off x="10990957" y="4169632"/>
              <a:ext cx="2892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Phân dạng bài tập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B462682-A877-47B6-9101-23944B7E22D2}"/>
              </a:ext>
            </a:extLst>
          </p:cNvPr>
          <p:cNvGrpSpPr/>
          <p:nvPr/>
        </p:nvGrpSpPr>
        <p:grpSpPr>
          <a:xfrm>
            <a:off x="9567026" y="4427836"/>
            <a:ext cx="4821395" cy="3333473"/>
            <a:chOff x="9916043" y="6252856"/>
            <a:chExt cx="4821395" cy="33334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21529DA0-D5DE-4C4F-AB39-FFD965C9C329}"/>
                </a:ext>
              </a:extLst>
            </p:cNvPr>
            <p:cNvGrpSpPr/>
            <p:nvPr/>
          </p:nvGrpSpPr>
          <p:grpSpPr>
            <a:xfrm>
              <a:off x="9916043" y="6252856"/>
              <a:ext cx="4821395" cy="3333473"/>
              <a:chOff x="2700282" y="-617509"/>
              <a:chExt cx="8409207" cy="5814056"/>
            </a:xfrm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75DCF703-66E2-4FEF-9966-0CF37CEB8D16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xmlns="" id="{00C2B5EB-8F43-4A4A-A557-7A90EC870049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1" name="Arrow: Pentagon 140">
                <a:extLst>
                  <a:ext uri="{FF2B5EF4-FFF2-40B4-BE49-F238E27FC236}">
                    <a16:creationId xmlns:a16="http://schemas.microsoft.com/office/drawing/2014/main" xmlns="" id="{33324C61-52AF-4925-9032-19DC850DD212}"/>
                  </a:ext>
                </a:extLst>
              </p:cNvPr>
              <p:cNvSpPr/>
              <p:nvPr/>
            </p:nvSpPr>
            <p:spPr>
              <a:xfrm rot="5400000">
                <a:off x="3616613" y="1482363"/>
                <a:ext cx="1443432" cy="981076"/>
              </a:xfrm>
              <a:prstGeom prst="homePlate">
                <a:avLst>
                  <a:gd name="adj" fmla="val 26699"/>
                </a:avLst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2" name="Right Triangle 141">
                <a:extLst>
                  <a:ext uri="{FF2B5EF4-FFF2-40B4-BE49-F238E27FC236}">
                    <a16:creationId xmlns:a16="http://schemas.microsoft.com/office/drawing/2014/main" xmlns="" id="{31BA8D44-0C30-465B-B631-C25DF6994778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7A1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7CD7E481-B5CC-472E-8849-C4C4AE34EC05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xmlns="" id="{DA8D4B52-D85B-4FFE-959A-A0E52DC57EDA}"/>
                  </a:ext>
                </a:extLst>
              </p:cNvPr>
              <p:cNvSpPr txBox="1"/>
              <p:nvPr/>
            </p:nvSpPr>
            <p:spPr>
              <a:xfrm>
                <a:off x="3947446" y="1106486"/>
                <a:ext cx="520700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3 Bebas Neue Bold" panose="020B0606020202050201" pitchFamily="34" charset="0"/>
                  </a:rPr>
                  <a:t>3</a:t>
                </a:r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xmlns="" id="{819A7FC9-1A64-4E9B-BC1B-CE292E91B7BF}"/>
                </a:ext>
              </a:extLst>
            </p:cNvPr>
            <p:cNvSpPr txBox="1"/>
            <p:nvPr/>
          </p:nvSpPr>
          <p:spPr>
            <a:xfrm>
              <a:off x="11391614" y="7540115"/>
              <a:ext cx="22102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Ví dụ minh họa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7C01073-2334-42BD-B00D-E6A199E0D9A4}"/>
              </a:ext>
            </a:extLst>
          </p:cNvPr>
          <p:cNvGrpSpPr/>
          <p:nvPr/>
        </p:nvGrpSpPr>
        <p:grpSpPr>
          <a:xfrm>
            <a:off x="9737026" y="6665566"/>
            <a:ext cx="4821395" cy="3333473"/>
            <a:chOff x="9737026" y="6665566"/>
            <a:chExt cx="4821395" cy="3333473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3C91DD8B-C67D-458F-AC20-80784B4C523A}"/>
                </a:ext>
              </a:extLst>
            </p:cNvPr>
            <p:cNvGrpSpPr/>
            <p:nvPr/>
          </p:nvGrpSpPr>
          <p:grpSpPr>
            <a:xfrm>
              <a:off x="9737026" y="6665566"/>
              <a:ext cx="4821395" cy="3333473"/>
              <a:chOff x="2700282" y="-617509"/>
              <a:chExt cx="8409207" cy="5814056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1FFE4E2D-D482-492E-B58D-1D6E962685A6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xmlns="" id="{35B8387B-9A6A-49F2-AE6F-39CA0D40BF2E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2" name="Arrow: Pentagon 161">
                <a:extLst>
                  <a:ext uri="{FF2B5EF4-FFF2-40B4-BE49-F238E27FC236}">
                    <a16:creationId xmlns:a16="http://schemas.microsoft.com/office/drawing/2014/main" xmlns="" id="{7DD4A086-2496-4800-88D4-966DAA2DE185}"/>
                  </a:ext>
                </a:extLst>
              </p:cNvPr>
              <p:cNvSpPr/>
              <p:nvPr/>
            </p:nvSpPr>
            <p:spPr>
              <a:xfrm rot="5400000">
                <a:off x="3616615" y="1449048"/>
                <a:ext cx="1443432" cy="981075"/>
              </a:xfrm>
              <a:prstGeom prst="homePlate">
                <a:avLst>
                  <a:gd name="adj" fmla="val 26699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3" name="Right Triangle 162">
                <a:extLst>
                  <a:ext uri="{FF2B5EF4-FFF2-40B4-BE49-F238E27FC236}">
                    <a16:creationId xmlns:a16="http://schemas.microsoft.com/office/drawing/2014/main" xmlns="" id="{FA14C4EB-C321-4269-8FC8-5BAB4090AD5F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1A00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527605BF-5802-42A0-8DD9-A2265E460148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xmlns="" id="{70676273-6A6E-460E-9000-A8400164EBAD}"/>
                  </a:ext>
                </a:extLst>
              </p:cNvPr>
              <p:cNvSpPr txBox="1"/>
              <p:nvPr/>
            </p:nvSpPr>
            <p:spPr>
              <a:xfrm>
                <a:off x="3911292" y="1070834"/>
                <a:ext cx="520700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3 Bebas Neue Bold" panose="020B0606020202050201" pitchFamily="34" charset="0"/>
                  </a:rPr>
                  <a:t>4</a:t>
                </a:r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xmlns="" id="{F7A4020A-95ED-4A1C-9D6D-27FD451F9781}"/>
                </a:ext>
              </a:extLst>
            </p:cNvPr>
            <p:cNvSpPr txBox="1"/>
            <p:nvPr/>
          </p:nvSpPr>
          <p:spPr>
            <a:xfrm>
              <a:off x="11080099" y="7877471"/>
              <a:ext cx="22102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Bài tập rèn luyện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E3FE0B73-8BD1-451A-B2B6-0A7123A6EA02}"/>
              </a:ext>
            </a:extLst>
          </p:cNvPr>
          <p:cNvGrpSpPr/>
          <p:nvPr/>
        </p:nvGrpSpPr>
        <p:grpSpPr>
          <a:xfrm>
            <a:off x="-66655" y="515550"/>
            <a:ext cx="9269295" cy="9370572"/>
            <a:chOff x="-66655" y="-25456"/>
            <a:chExt cx="6957233" cy="9901209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xmlns="" id="{DF0A9C7B-1B04-4D63-B47C-BB5035BA18DE}"/>
                </a:ext>
              </a:extLst>
            </p:cNvPr>
            <p:cNvGrpSpPr/>
            <p:nvPr/>
          </p:nvGrpSpPr>
          <p:grpSpPr>
            <a:xfrm>
              <a:off x="-27989" y="742643"/>
              <a:ext cx="6918567" cy="8834395"/>
              <a:chOff x="0" y="149087"/>
              <a:chExt cx="6748248" cy="8398565"/>
            </a:xfrm>
          </p:grpSpPr>
          <p:grpSp>
            <p:nvGrpSpPr>
              <p:cNvPr id="196" name="Group 15">
                <a:extLst>
                  <a:ext uri="{FF2B5EF4-FFF2-40B4-BE49-F238E27FC236}">
                    <a16:creationId xmlns:a16="http://schemas.microsoft.com/office/drawing/2014/main" xmlns="" id="{BDE1160F-12F8-4526-899F-4C2FF83550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49087"/>
                <a:ext cx="6698974" cy="8398565"/>
                <a:chOff x="0" y="436"/>
                <a:chExt cx="5760" cy="3884"/>
              </a:xfrm>
            </p:grpSpPr>
            <p:sp>
              <p:nvSpPr>
                <p:cNvPr id="215" name="Line 16">
                  <a:extLst>
                    <a:ext uri="{FF2B5EF4-FFF2-40B4-BE49-F238E27FC236}">
                      <a16:creationId xmlns:a16="http://schemas.microsoft.com/office/drawing/2014/main" xmlns="" id="{E2AD938B-C4EF-4D14-AF8F-32EEF787A38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94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Line 17">
                  <a:extLst>
                    <a:ext uri="{FF2B5EF4-FFF2-40B4-BE49-F238E27FC236}">
                      <a16:creationId xmlns:a16="http://schemas.microsoft.com/office/drawing/2014/main" xmlns="" id="{3F54753F-C8C0-48F4-B4BB-2A420E0EBEB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347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Line 18">
                  <a:extLst>
                    <a:ext uri="{FF2B5EF4-FFF2-40B4-BE49-F238E27FC236}">
                      <a16:creationId xmlns:a16="http://schemas.microsoft.com/office/drawing/2014/main" xmlns="" id="{2DC01D33-A0AA-423E-BAC7-A9A53115146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06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Line 19">
                  <a:extLst>
                    <a:ext uri="{FF2B5EF4-FFF2-40B4-BE49-F238E27FC236}">
                      <a16:creationId xmlns:a16="http://schemas.microsoft.com/office/drawing/2014/main" xmlns="" id="{0242276A-00E2-4D5A-968E-7C4BB82D79C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340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Line 20">
                  <a:extLst>
                    <a:ext uri="{FF2B5EF4-FFF2-40B4-BE49-F238E27FC236}">
                      <a16:creationId xmlns:a16="http://schemas.microsoft.com/office/drawing/2014/main" xmlns="" id="{0CFEA273-53FD-4DA5-816D-86619F7B293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278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Line 21">
                  <a:extLst>
                    <a:ext uri="{FF2B5EF4-FFF2-40B4-BE49-F238E27FC236}">
                      <a16:creationId xmlns:a16="http://schemas.microsoft.com/office/drawing/2014/main" xmlns="" id="{211CA302-4732-4C5C-88EB-D977CA62FA8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2162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Line 22">
                  <a:extLst>
                    <a:ext uri="{FF2B5EF4-FFF2-40B4-BE49-F238E27FC236}">
                      <a16:creationId xmlns:a16="http://schemas.microsoft.com/office/drawing/2014/main" xmlns="" id="{A2C74E4A-4D7F-4C51-9FE5-F52856C5D50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1612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Line 23">
                  <a:extLst>
                    <a:ext uri="{FF2B5EF4-FFF2-40B4-BE49-F238E27FC236}">
                      <a16:creationId xmlns:a16="http://schemas.microsoft.com/office/drawing/2014/main" xmlns="" id="{DBC5F340-8215-4019-9FCB-8C9A0AF7A89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1065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Line 24">
                  <a:extLst>
                    <a:ext uri="{FF2B5EF4-FFF2-40B4-BE49-F238E27FC236}">
                      <a16:creationId xmlns:a16="http://schemas.microsoft.com/office/drawing/2014/main" xmlns="" id="{8F25EA3E-200F-4AC7-964E-38F75FEFB38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514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Line 25">
                  <a:extLst>
                    <a:ext uri="{FF2B5EF4-FFF2-40B4-BE49-F238E27FC236}">
                      <a16:creationId xmlns:a16="http://schemas.microsoft.com/office/drawing/2014/main" xmlns="" id="{C5E098A4-DB67-4256-9EBD-70DCA7EFDB9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0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Line 26">
                  <a:extLst>
                    <a:ext uri="{FF2B5EF4-FFF2-40B4-BE49-F238E27FC236}">
                      <a16:creationId xmlns:a16="http://schemas.microsoft.com/office/drawing/2014/main" xmlns="" id="{1A3A4FFE-12F8-481B-A090-3835A670013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54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Line 27">
                  <a:extLst>
                    <a:ext uri="{FF2B5EF4-FFF2-40B4-BE49-F238E27FC236}">
                      <a16:creationId xmlns:a16="http://schemas.microsoft.com/office/drawing/2014/main" xmlns="" id="{E29BF231-967F-4C5E-AFF0-0D94B9FA3E9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195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Line 28">
                  <a:extLst>
                    <a:ext uri="{FF2B5EF4-FFF2-40B4-BE49-F238E27FC236}">
                      <a16:creationId xmlns:a16="http://schemas.microsoft.com/office/drawing/2014/main" xmlns="" id="{35F39FF5-D0D1-458E-900B-BB26F387DFF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89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Line 29">
                  <a:extLst>
                    <a:ext uri="{FF2B5EF4-FFF2-40B4-BE49-F238E27FC236}">
                      <a16:creationId xmlns:a16="http://schemas.microsoft.com/office/drawing/2014/main" xmlns="" id="{880F7EEE-456B-4081-A7F6-B979AA145A5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58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Line 30">
                  <a:extLst>
                    <a:ext uri="{FF2B5EF4-FFF2-40B4-BE49-F238E27FC236}">
                      <a16:creationId xmlns:a16="http://schemas.microsoft.com/office/drawing/2014/main" xmlns="" id="{5F2A9E22-0916-4CE1-989B-5595F951991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515" y="462"/>
                  <a:ext cx="4245" cy="130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Line 31">
                  <a:extLst>
                    <a:ext uri="{FF2B5EF4-FFF2-40B4-BE49-F238E27FC236}">
                      <a16:creationId xmlns:a16="http://schemas.microsoft.com/office/drawing/2014/main" xmlns="" id="{54609972-C072-45A1-9B53-668D0F86E05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0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Line 32">
                  <a:extLst>
                    <a:ext uri="{FF2B5EF4-FFF2-40B4-BE49-F238E27FC236}">
                      <a16:creationId xmlns:a16="http://schemas.microsoft.com/office/drawing/2014/main" xmlns="" id="{D3CC93B8-2968-499D-8EFE-517CC31ECFA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833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Line 33">
                  <a:extLst>
                    <a:ext uri="{FF2B5EF4-FFF2-40B4-BE49-F238E27FC236}">
                      <a16:creationId xmlns:a16="http://schemas.microsoft.com/office/drawing/2014/main" xmlns="" id="{91116AB3-F8D2-4066-9C39-7C8893ABD44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613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Line 34">
                  <a:extLst>
                    <a:ext uri="{FF2B5EF4-FFF2-40B4-BE49-F238E27FC236}">
                      <a16:creationId xmlns:a16="http://schemas.microsoft.com/office/drawing/2014/main" xmlns="" id="{1192F1D6-A6D3-47A6-B98C-146C731F537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438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Line 35">
                  <a:extLst>
                    <a:ext uri="{FF2B5EF4-FFF2-40B4-BE49-F238E27FC236}">
                      <a16:creationId xmlns:a16="http://schemas.microsoft.com/office/drawing/2014/main" xmlns="" id="{4281F2BD-4C25-4514-923B-E300A701124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5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Line 36">
                  <a:extLst>
                    <a:ext uri="{FF2B5EF4-FFF2-40B4-BE49-F238E27FC236}">
                      <a16:creationId xmlns:a16="http://schemas.microsoft.com/office/drawing/2014/main" xmlns="" id="{A348E833-0993-45D3-AC9A-15AC61CB737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3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Line 37">
                  <a:extLst>
                    <a:ext uri="{FF2B5EF4-FFF2-40B4-BE49-F238E27FC236}">
                      <a16:creationId xmlns:a16="http://schemas.microsoft.com/office/drawing/2014/main" xmlns="" id="{31F9771E-2CFA-4962-B822-742F5D8019C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49"/>
                  <a:ext cx="1474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" name="Line 38">
                  <a:extLst>
                    <a:ext uri="{FF2B5EF4-FFF2-40B4-BE49-F238E27FC236}">
                      <a16:creationId xmlns:a16="http://schemas.microsoft.com/office/drawing/2014/main" xmlns="" id="{04CAADC5-D65A-4A68-B172-9459D9EAAAC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251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" name="Line 39">
                  <a:extLst>
                    <a:ext uri="{FF2B5EF4-FFF2-40B4-BE49-F238E27FC236}">
                      <a16:creationId xmlns:a16="http://schemas.microsoft.com/office/drawing/2014/main" xmlns="" id="{4F6A43F0-187D-4326-945F-D50ADEB4394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2"/>
                  <a:ext cx="1461" cy="346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" name="Line 40">
                  <a:extLst>
                    <a:ext uri="{FF2B5EF4-FFF2-40B4-BE49-F238E27FC236}">
                      <a16:creationId xmlns:a16="http://schemas.microsoft.com/office/drawing/2014/main" xmlns="" id="{2C37EA44-E768-4080-A910-59213BC03A2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249" y="463"/>
                  <a:ext cx="1215" cy="38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" name="Line 41">
                  <a:extLst>
                    <a:ext uri="{FF2B5EF4-FFF2-40B4-BE49-F238E27FC236}">
                      <a16:creationId xmlns:a16="http://schemas.microsoft.com/office/drawing/2014/main" xmlns="" id="{11D9A52D-2878-4BC4-98A1-56EA012E7A1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657" y="472"/>
                  <a:ext cx="808" cy="3848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" name="Line 42">
                  <a:extLst>
                    <a:ext uri="{FF2B5EF4-FFF2-40B4-BE49-F238E27FC236}">
                      <a16:creationId xmlns:a16="http://schemas.microsoft.com/office/drawing/2014/main" xmlns="" id="{E4E409D3-325F-4EBB-B15D-6998FC8EAC9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1066" y="463"/>
                  <a:ext cx="404" cy="38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" name="Line 43">
                  <a:extLst>
                    <a:ext uri="{FF2B5EF4-FFF2-40B4-BE49-F238E27FC236}">
                      <a16:creationId xmlns:a16="http://schemas.microsoft.com/office/drawing/2014/main" xmlns="" id="{46840F57-6A57-4950-8574-FE04CD5DB81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1875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" name="Line 44">
                  <a:extLst>
                    <a:ext uri="{FF2B5EF4-FFF2-40B4-BE49-F238E27FC236}">
                      <a16:creationId xmlns:a16="http://schemas.microsoft.com/office/drawing/2014/main" xmlns="" id="{8590CCFB-4230-4005-A141-EAB643EBC60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6"/>
                  <a:ext cx="1447" cy="132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Line 45">
                  <a:extLst>
                    <a:ext uri="{FF2B5EF4-FFF2-40B4-BE49-F238E27FC236}">
                      <a16:creationId xmlns:a16="http://schemas.microsoft.com/office/drawing/2014/main" xmlns="" id="{78A0CF27-6416-4B18-A9B5-7CD06EFC071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49"/>
                  <a:ext cx="1474" cy="89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Line 46">
                  <a:extLst>
                    <a:ext uri="{FF2B5EF4-FFF2-40B4-BE49-F238E27FC236}">
                      <a16:creationId xmlns:a16="http://schemas.microsoft.com/office/drawing/2014/main" xmlns="" id="{AFAE27AF-A649-401D-B796-3B3EFCA223C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71"/>
                  <a:ext cx="1435" cy="50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Line 47">
                  <a:extLst>
                    <a:ext uri="{FF2B5EF4-FFF2-40B4-BE49-F238E27FC236}">
                      <a16:creationId xmlns:a16="http://schemas.microsoft.com/office/drawing/2014/main" xmlns="" id="{5FB83D0F-38BA-47D2-AE7F-68916D79320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3"/>
                  <a:ext cx="1464" cy="20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Line 48">
                  <a:extLst>
                    <a:ext uri="{FF2B5EF4-FFF2-40B4-BE49-F238E27FC236}">
                      <a16:creationId xmlns:a16="http://schemas.microsoft.com/office/drawing/2014/main" xmlns="" id="{E66491A6-16D5-44DD-8DFA-C8EB08DCE2C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12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8" name="Group 49">
                  <a:extLst>
                    <a:ext uri="{FF2B5EF4-FFF2-40B4-BE49-F238E27FC236}">
                      <a16:creationId xmlns:a16="http://schemas.microsoft.com/office/drawing/2014/main" xmlns="" id="{663663A5-E400-409D-AC7A-9E6BABA222FD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0" y="2063"/>
                  <a:ext cx="5760" cy="1220"/>
                  <a:chOff x="235" y="2750"/>
                  <a:chExt cx="5241" cy="699"/>
                </a:xfrm>
              </p:grpSpPr>
              <p:sp>
                <p:nvSpPr>
                  <p:cNvPr id="258" name="Line 50">
                    <a:extLst>
                      <a:ext uri="{FF2B5EF4-FFF2-40B4-BE49-F238E27FC236}">
                        <a16:creationId xmlns:a16="http://schemas.microsoft.com/office/drawing/2014/main" xmlns="" id="{145DFCB8-9BDC-4E72-9D0D-1BDC987B1B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3449"/>
                    <a:ext cx="5241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" name="Line 51">
                    <a:extLst>
                      <a:ext uri="{FF2B5EF4-FFF2-40B4-BE49-F238E27FC236}">
                        <a16:creationId xmlns:a16="http://schemas.microsoft.com/office/drawing/2014/main" xmlns="" id="{6F05284F-DE1F-4AD1-87B5-EA811EC0EA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3191"/>
                    <a:ext cx="5241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0" name="Line 52">
                    <a:extLst>
                      <a:ext uri="{FF2B5EF4-FFF2-40B4-BE49-F238E27FC236}">
                        <a16:creationId xmlns:a16="http://schemas.microsoft.com/office/drawing/2014/main" xmlns="" id="{27EB8063-A066-4D22-A62B-D4EA0F90C3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2958"/>
                    <a:ext cx="5239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1" name="Line 53">
                    <a:extLst>
                      <a:ext uri="{FF2B5EF4-FFF2-40B4-BE49-F238E27FC236}">
                        <a16:creationId xmlns:a16="http://schemas.microsoft.com/office/drawing/2014/main" xmlns="" id="{A04A2C19-854A-4DE8-8464-6A507C3064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2750"/>
                    <a:ext cx="5239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" name="Line 54">
                  <a:extLst>
                    <a:ext uri="{FF2B5EF4-FFF2-40B4-BE49-F238E27FC236}">
                      <a16:creationId xmlns:a16="http://schemas.microsoft.com/office/drawing/2014/main" xmlns="" id="{73902B87-3DC5-4547-A9F7-50430F6009C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1753"/>
                  <a:ext cx="5760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Line 55">
                  <a:extLst>
                    <a:ext uri="{FF2B5EF4-FFF2-40B4-BE49-F238E27FC236}">
                      <a16:creationId xmlns:a16="http://schemas.microsoft.com/office/drawing/2014/main" xmlns="" id="{74FD58DF-DF12-4A23-ABBB-C3B7AC65A00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1455"/>
                  <a:ext cx="5760" cy="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Line 56">
                  <a:extLst>
                    <a:ext uri="{FF2B5EF4-FFF2-40B4-BE49-F238E27FC236}">
                      <a16:creationId xmlns:a16="http://schemas.microsoft.com/office/drawing/2014/main" xmlns="" id="{476F9901-F3A8-4441-BB85-00E10E10063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1182"/>
                  <a:ext cx="5760" cy="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Line 57">
                  <a:extLst>
                    <a:ext uri="{FF2B5EF4-FFF2-40B4-BE49-F238E27FC236}">
                      <a16:creationId xmlns:a16="http://schemas.microsoft.com/office/drawing/2014/main" xmlns="" id="{C354F043-E44C-45F6-9A99-9935557EC4E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965"/>
                  <a:ext cx="5734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Line 58">
                  <a:extLst>
                    <a:ext uri="{FF2B5EF4-FFF2-40B4-BE49-F238E27FC236}">
                      <a16:creationId xmlns:a16="http://schemas.microsoft.com/office/drawing/2014/main" xmlns="" id="{112C3134-5CE4-4E41-88D2-B3C72C1B129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780"/>
                  <a:ext cx="5760" cy="1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Line 59">
                  <a:extLst>
                    <a:ext uri="{FF2B5EF4-FFF2-40B4-BE49-F238E27FC236}">
                      <a16:creationId xmlns:a16="http://schemas.microsoft.com/office/drawing/2014/main" xmlns="" id="{67C4B0D8-E189-4BF2-A5C9-1106DBD2852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661"/>
                  <a:ext cx="5760" cy="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" name="Line 60">
                  <a:extLst>
                    <a:ext uri="{FF2B5EF4-FFF2-40B4-BE49-F238E27FC236}">
                      <a16:creationId xmlns:a16="http://schemas.microsoft.com/office/drawing/2014/main" xmlns="" id="{274B1524-02A4-43C0-A74F-259676773BB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558"/>
                  <a:ext cx="5760" cy="1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Line 61">
                  <a:extLst>
                    <a:ext uri="{FF2B5EF4-FFF2-40B4-BE49-F238E27FC236}">
                      <a16:creationId xmlns:a16="http://schemas.microsoft.com/office/drawing/2014/main" xmlns="" id="{C4CEA3B7-4F74-4347-9BB9-787A57696B3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25" y="521"/>
                  <a:ext cx="5735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Line 62">
                  <a:extLst>
                    <a:ext uri="{FF2B5EF4-FFF2-40B4-BE49-F238E27FC236}">
                      <a16:creationId xmlns:a16="http://schemas.microsoft.com/office/drawing/2014/main" xmlns="" id="{C2569137-950D-4439-81E9-D290598A488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482"/>
                  <a:ext cx="5760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1" name="Line 50">
                <a:extLst>
                  <a:ext uri="{FF2B5EF4-FFF2-40B4-BE49-F238E27FC236}">
                    <a16:creationId xmlns:a16="http://schemas.microsoft.com/office/drawing/2014/main" xmlns="" id="{4CDCCF47-FEB3-4159-B04E-6295E641DDD8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49274" y="7312460"/>
                <a:ext cx="669897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50">
                <a:extLst>
                  <a:ext uri="{FF2B5EF4-FFF2-40B4-BE49-F238E27FC236}">
                    <a16:creationId xmlns:a16="http://schemas.microsoft.com/office/drawing/2014/main" xmlns="" id="{523A7678-8B5C-4C03-9E40-1FD82513DCBC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9396" y="8524151"/>
                <a:ext cx="669897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xmlns="" id="{5237724A-B4CA-4EE5-8462-2F136EEBDF95}"/>
                </a:ext>
              </a:extLst>
            </p:cNvPr>
            <p:cNvGrpSpPr/>
            <p:nvPr/>
          </p:nvGrpSpPr>
          <p:grpSpPr>
            <a:xfrm>
              <a:off x="-47867" y="-25456"/>
              <a:ext cx="6918567" cy="1297665"/>
              <a:chOff x="-47867" y="-25456"/>
              <a:chExt cx="6918567" cy="1297665"/>
            </a:xfrm>
          </p:grpSpPr>
          <p:sp>
            <p:nvSpPr>
              <p:cNvPr id="193" name="Freeform 68">
                <a:extLst>
                  <a:ext uri="{FF2B5EF4-FFF2-40B4-BE49-F238E27FC236}">
                    <a16:creationId xmlns:a16="http://schemas.microsoft.com/office/drawing/2014/main" xmlns="" id="{E8A8EE90-FFB9-436F-9383-A076C45FC0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11664" y="-25456"/>
                <a:ext cx="6870700" cy="1297665"/>
              </a:xfrm>
              <a:custGeom>
                <a:avLst/>
                <a:gdLst>
                  <a:gd name="T0" fmla="*/ 0 w 5768"/>
                  <a:gd name="T1" fmla="*/ 0 h 848"/>
                  <a:gd name="T2" fmla="*/ 0 w 5768"/>
                  <a:gd name="T3" fmla="*/ 767 h 848"/>
                  <a:gd name="T4" fmla="*/ 2104 w 5768"/>
                  <a:gd name="T5" fmla="*/ 448 h 848"/>
                  <a:gd name="T6" fmla="*/ 5768 w 5768"/>
                  <a:gd name="T7" fmla="*/ 848 h 848"/>
                  <a:gd name="T8" fmla="*/ 5760 w 5768"/>
                  <a:gd name="T9" fmla="*/ 8 h 848"/>
                  <a:gd name="T10" fmla="*/ 0 w 5768"/>
                  <a:gd name="T11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68" h="848">
                    <a:moveTo>
                      <a:pt x="0" y="0"/>
                    </a:moveTo>
                    <a:lnTo>
                      <a:pt x="0" y="767"/>
                    </a:lnTo>
                    <a:cubicBezTo>
                      <a:pt x="72" y="760"/>
                      <a:pt x="879" y="496"/>
                      <a:pt x="2104" y="448"/>
                    </a:cubicBezTo>
                    <a:cubicBezTo>
                      <a:pt x="3330" y="401"/>
                      <a:pt x="4792" y="472"/>
                      <a:pt x="5768" y="848"/>
                    </a:cubicBezTo>
                    <a:lnTo>
                      <a:pt x="576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68">
                <a:extLst>
                  <a:ext uri="{FF2B5EF4-FFF2-40B4-BE49-F238E27FC236}">
                    <a16:creationId xmlns:a16="http://schemas.microsoft.com/office/drawing/2014/main" xmlns="" id="{D212A730-69AC-46E2-98B2-36F307F483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0" y="27123"/>
                <a:ext cx="6870700" cy="755700"/>
              </a:xfrm>
              <a:custGeom>
                <a:avLst/>
                <a:gdLst>
                  <a:gd name="T0" fmla="*/ 0 w 5768"/>
                  <a:gd name="T1" fmla="*/ 0 h 848"/>
                  <a:gd name="T2" fmla="*/ 0 w 5768"/>
                  <a:gd name="T3" fmla="*/ 767 h 848"/>
                  <a:gd name="T4" fmla="*/ 2104 w 5768"/>
                  <a:gd name="T5" fmla="*/ 448 h 848"/>
                  <a:gd name="T6" fmla="*/ 5768 w 5768"/>
                  <a:gd name="T7" fmla="*/ 848 h 848"/>
                  <a:gd name="T8" fmla="*/ 5760 w 5768"/>
                  <a:gd name="T9" fmla="*/ 8 h 848"/>
                  <a:gd name="T10" fmla="*/ 0 w 5768"/>
                  <a:gd name="T11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68" h="848">
                    <a:moveTo>
                      <a:pt x="0" y="0"/>
                    </a:moveTo>
                    <a:lnTo>
                      <a:pt x="0" y="767"/>
                    </a:lnTo>
                    <a:cubicBezTo>
                      <a:pt x="72" y="760"/>
                      <a:pt x="879" y="496"/>
                      <a:pt x="2104" y="448"/>
                    </a:cubicBezTo>
                    <a:cubicBezTo>
                      <a:pt x="3330" y="401"/>
                      <a:pt x="4792" y="472"/>
                      <a:pt x="5768" y="848"/>
                    </a:cubicBezTo>
                    <a:lnTo>
                      <a:pt x="576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4">
                <a:extLst>
                  <a:ext uri="{FF2B5EF4-FFF2-40B4-BE49-F238E27FC236}">
                    <a16:creationId xmlns:a16="http://schemas.microsoft.com/office/drawing/2014/main" xmlns="" id="{93520571-2FCC-4CB0-8E60-DD9D498642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47867" y="416562"/>
                <a:ext cx="6882363" cy="540233"/>
              </a:xfrm>
              <a:custGeom>
                <a:avLst/>
                <a:gdLst>
                  <a:gd name="T0" fmla="*/ 1 w 3341"/>
                  <a:gd name="T1" fmla="*/ 492 h 508"/>
                  <a:gd name="T2" fmla="*/ 1707 w 3341"/>
                  <a:gd name="T3" fmla="*/ 20 h 508"/>
                  <a:gd name="T4" fmla="*/ 3340 w 3341"/>
                  <a:gd name="T5" fmla="*/ 482 h 508"/>
                  <a:gd name="T6" fmla="*/ 1734 w 3341"/>
                  <a:gd name="T7" fmla="*/ 74 h 508"/>
                  <a:gd name="T8" fmla="*/ 1 w 3341"/>
                  <a:gd name="T9" fmla="*/ 49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1" h="508">
                    <a:moveTo>
                      <a:pt x="1" y="492"/>
                    </a:moveTo>
                    <a:cubicBezTo>
                      <a:pt x="0" y="477"/>
                      <a:pt x="710" y="0"/>
                      <a:pt x="1707" y="20"/>
                    </a:cubicBezTo>
                    <a:cubicBezTo>
                      <a:pt x="2704" y="40"/>
                      <a:pt x="3339" y="467"/>
                      <a:pt x="3340" y="482"/>
                    </a:cubicBezTo>
                    <a:cubicBezTo>
                      <a:pt x="3341" y="496"/>
                      <a:pt x="2608" y="93"/>
                      <a:pt x="1734" y="74"/>
                    </a:cubicBezTo>
                    <a:cubicBezTo>
                      <a:pt x="860" y="54"/>
                      <a:pt x="2" y="508"/>
                      <a:pt x="1" y="4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45882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xmlns="" id="{E3915C6A-DBB0-4882-BB47-B7DDCC78DA06}"/>
                </a:ext>
              </a:extLst>
            </p:cNvPr>
            <p:cNvGrpSpPr/>
            <p:nvPr/>
          </p:nvGrpSpPr>
          <p:grpSpPr>
            <a:xfrm>
              <a:off x="-66655" y="7712332"/>
              <a:ext cx="6943124" cy="2163421"/>
              <a:chOff x="-66655" y="7712332"/>
              <a:chExt cx="6943124" cy="2163421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xmlns="" id="{8D5A6E9D-5A81-44E8-8275-EFCBBAE4F303}"/>
                  </a:ext>
                </a:extLst>
              </p:cNvPr>
              <p:cNvGrpSpPr/>
              <p:nvPr/>
            </p:nvGrpSpPr>
            <p:grpSpPr>
              <a:xfrm>
                <a:off x="-29362" y="7712332"/>
                <a:ext cx="6905831" cy="2163421"/>
                <a:chOff x="-42014" y="7330487"/>
                <a:chExt cx="6905831" cy="2562377"/>
              </a:xfrm>
            </p:grpSpPr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xmlns="" id="{9B057789-7695-49F3-9F6F-2AFC944AB188}"/>
                    </a:ext>
                  </a:extLst>
                </p:cNvPr>
                <p:cNvGrpSpPr/>
                <p:nvPr/>
              </p:nvGrpSpPr>
              <p:grpSpPr>
                <a:xfrm>
                  <a:off x="-42014" y="7330487"/>
                  <a:ext cx="6905831" cy="2562377"/>
                  <a:chOff x="-61064" y="7976683"/>
                  <a:chExt cx="6905831" cy="1924309"/>
                </a:xfrm>
              </p:grpSpPr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xmlns="" id="{D794B75F-9D01-4B75-A5FC-F1C4C41B757C}"/>
                      </a:ext>
                    </a:extLst>
                  </p:cNvPr>
                  <p:cNvGrpSpPr/>
                  <p:nvPr/>
                </p:nvGrpSpPr>
                <p:grpSpPr>
                  <a:xfrm>
                    <a:off x="-61064" y="7976683"/>
                    <a:ext cx="6905831" cy="1924309"/>
                    <a:chOff x="13511" y="6024498"/>
                    <a:chExt cx="6771030" cy="1847552"/>
                  </a:xfrm>
                </p:grpSpPr>
                <p:grpSp>
                  <p:nvGrpSpPr>
                    <p:cNvPr id="185" name="Group 184">
                      <a:extLst>
                        <a:ext uri="{FF2B5EF4-FFF2-40B4-BE49-F238E27FC236}">
                          <a16:creationId xmlns:a16="http://schemas.microsoft.com/office/drawing/2014/main" xmlns="" id="{1A13FB16-81E0-43E4-96BF-AAE675FD71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11" y="6024498"/>
                      <a:ext cx="6768002" cy="1689118"/>
                      <a:chOff x="79231" y="7837786"/>
                      <a:chExt cx="6768002" cy="1689118"/>
                    </a:xfrm>
                  </p:grpSpPr>
                  <p:sp>
                    <p:nvSpPr>
                      <p:cNvPr id="189" name="Freeform 15">
                        <a:extLst>
                          <a:ext uri="{FF2B5EF4-FFF2-40B4-BE49-F238E27FC236}">
                            <a16:creationId xmlns:a16="http://schemas.microsoft.com/office/drawing/2014/main" xmlns="" id="{7B7F05BB-6DED-446A-825D-41E95D0A15A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07232" y="8504730"/>
                        <a:ext cx="6579688" cy="965227"/>
                      </a:xfrm>
                      <a:custGeom>
                        <a:avLst/>
                        <a:gdLst>
                          <a:gd name="T0" fmla="*/ 5760 w 5760"/>
                          <a:gd name="T1" fmla="*/ 885 h 891"/>
                          <a:gd name="T2" fmla="*/ 5760 w 5760"/>
                          <a:gd name="T3" fmla="*/ 0 h 891"/>
                          <a:gd name="T4" fmla="*/ 2832 w 5760"/>
                          <a:gd name="T5" fmla="*/ 626 h 891"/>
                          <a:gd name="T6" fmla="*/ 0 w 5760"/>
                          <a:gd name="T7" fmla="*/ 36 h 891"/>
                          <a:gd name="T8" fmla="*/ 0 w 5760"/>
                          <a:gd name="T9" fmla="*/ 891 h 891"/>
                          <a:gd name="T10" fmla="*/ 5760 w 5760"/>
                          <a:gd name="T11" fmla="*/ 885 h 8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60" h="891">
                            <a:moveTo>
                              <a:pt x="5760" y="885"/>
                            </a:moveTo>
                            <a:lnTo>
                              <a:pt x="5760" y="0"/>
                            </a:lnTo>
                            <a:cubicBezTo>
                              <a:pt x="4888" y="573"/>
                              <a:pt x="3696" y="609"/>
                              <a:pt x="2832" y="626"/>
                            </a:cubicBezTo>
                            <a:cubicBezTo>
                              <a:pt x="1968" y="643"/>
                              <a:pt x="640" y="474"/>
                              <a:pt x="0" y="36"/>
                            </a:cubicBezTo>
                            <a:lnTo>
                              <a:pt x="0" y="891"/>
                            </a:lnTo>
                            <a:lnTo>
                              <a:pt x="5760" y="885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0" name="Freeform 22">
                        <a:extLst>
                          <a:ext uri="{FF2B5EF4-FFF2-40B4-BE49-F238E27FC236}">
                            <a16:creationId xmlns:a16="http://schemas.microsoft.com/office/drawing/2014/main" xmlns="" id="{B9FD1D9D-D4B4-4F54-ADAB-A37E2048027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79231" y="8086420"/>
                        <a:ext cx="4036351" cy="1302940"/>
                      </a:xfrm>
                      <a:custGeom>
                        <a:avLst/>
                        <a:gdLst>
                          <a:gd name="T0" fmla="*/ 3048 w 3048"/>
                          <a:gd name="T1" fmla="*/ 1335 h 1424"/>
                          <a:gd name="T2" fmla="*/ 1440 w 3048"/>
                          <a:gd name="T3" fmla="*/ 1099 h 1424"/>
                          <a:gd name="T4" fmla="*/ 0 w 3048"/>
                          <a:gd name="T5" fmla="*/ 0 h 1424"/>
                          <a:gd name="T6" fmla="*/ 0 w 3048"/>
                          <a:gd name="T7" fmla="*/ 1424 h 1424"/>
                          <a:gd name="T8" fmla="*/ 3048 w 3048"/>
                          <a:gd name="T9" fmla="*/ 1335 h 14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048" h="1424">
                            <a:moveTo>
                              <a:pt x="3048" y="1335"/>
                            </a:moveTo>
                            <a:cubicBezTo>
                              <a:pt x="3048" y="1335"/>
                              <a:pt x="2352" y="1424"/>
                              <a:pt x="1440" y="1099"/>
                            </a:cubicBezTo>
                            <a:cubicBezTo>
                              <a:pt x="528" y="773"/>
                              <a:pt x="8" y="41"/>
                              <a:pt x="0" y="0"/>
                            </a:cubicBezTo>
                            <a:lnTo>
                              <a:pt x="0" y="1424"/>
                            </a:lnTo>
                            <a:lnTo>
                              <a:pt x="3048" y="1335"/>
                            </a:lnTo>
                            <a:close/>
                          </a:path>
                        </a:pathLst>
                      </a:custGeom>
                      <a:pattFill prst="dotDmnd">
                        <a:fgClr>
                          <a:srgbClr val="8BE1FF"/>
                        </a:fgClr>
                        <a:bgClr>
                          <a:srgbClr val="FFFFB3"/>
                        </a:bgClr>
                      </a:patt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1" name="Freeform 18">
                        <a:extLst>
                          <a:ext uri="{FF2B5EF4-FFF2-40B4-BE49-F238E27FC236}">
                            <a16:creationId xmlns:a16="http://schemas.microsoft.com/office/drawing/2014/main" xmlns="" id="{02A4EB64-5C2C-49AD-B852-2546C56947B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498090" y="7837786"/>
                        <a:ext cx="6349143" cy="1689118"/>
                      </a:xfrm>
                      <a:custGeom>
                        <a:avLst/>
                        <a:gdLst>
                          <a:gd name="T0" fmla="*/ 0 w 5776"/>
                          <a:gd name="T1" fmla="*/ 1845 h 1845"/>
                          <a:gd name="T2" fmla="*/ 0 w 5776"/>
                          <a:gd name="T3" fmla="*/ 1336 h 1845"/>
                          <a:gd name="T4" fmla="*/ 3664 w 5776"/>
                          <a:gd name="T5" fmla="*/ 1456 h 1845"/>
                          <a:gd name="T6" fmla="*/ 5776 w 5776"/>
                          <a:gd name="T7" fmla="*/ 0 h 1845"/>
                          <a:gd name="T8" fmla="*/ 5752 w 5776"/>
                          <a:gd name="T9" fmla="*/ 1845 h 1845"/>
                          <a:gd name="T10" fmla="*/ 0 w 5776"/>
                          <a:gd name="T11" fmla="*/ 1845 h 18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76" h="1845">
                            <a:moveTo>
                              <a:pt x="0" y="1845"/>
                            </a:moveTo>
                            <a:lnTo>
                              <a:pt x="0" y="1336"/>
                            </a:lnTo>
                            <a:cubicBezTo>
                              <a:pt x="1039" y="1531"/>
                              <a:pt x="2448" y="1744"/>
                              <a:pt x="3664" y="1456"/>
                            </a:cubicBezTo>
                            <a:cubicBezTo>
                              <a:pt x="4880" y="1168"/>
                              <a:pt x="5624" y="520"/>
                              <a:pt x="5776" y="0"/>
                            </a:cubicBezTo>
                            <a:lnTo>
                              <a:pt x="5752" y="1845"/>
                            </a:lnTo>
                            <a:lnTo>
                              <a:pt x="0" y="1845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00">
                              <a:tint val="66000"/>
                              <a:satMod val="160000"/>
                            </a:srgbClr>
                          </a:gs>
                          <a:gs pos="50000">
                            <a:srgbClr val="FFFF00">
                              <a:tint val="44500"/>
                              <a:satMod val="160000"/>
                            </a:srgbClr>
                          </a:gs>
                          <a:gs pos="100000">
                            <a:srgbClr val="FFFF00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6" name="Group 185">
                      <a:extLst>
                        <a:ext uri="{FF2B5EF4-FFF2-40B4-BE49-F238E27FC236}">
                          <a16:creationId xmlns:a16="http://schemas.microsoft.com/office/drawing/2014/main" xmlns="" id="{D662B509-1BFA-4E36-BEDE-143134816D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48" y="6716149"/>
                      <a:ext cx="6757993" cy="1155901"/>
                      <a:chOff x="22847" y="7503609"/>
                      <a:chExt cx="6811661" cy="442419"/>
                    </a:xfrm>
                  </p:grpSpPr>
                  <p:sp>
                    <p:nvSpPr>
                      <p:cNvPr id="187" name="Freeform 99">
                        <a:extLst>
                          <a:ext uri="{FF2B5EF4-FFF2-40B4-BE49-F238E27FC236}">
                            <a16:creationId xmlns:a16="http://schemas.microsoft.com/office/drawing/2014/main" xmlns="" id="{8FCBC596-F49A-441E-A564-25F8D7A133F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2847" y="7594773"/>
                        <a:ext cx="4029856" cy="351255"/>
                      </a:xfrm>
                      <a:custGeom>
                        <a:avLst/>
                        <a:gdLst>
                          <a:gd name="T0" fmla="*/ 2147483646 w 2649"/>
                          <a:gd name="T1" fmla="*/ 2147483646 h 280"/>
                          <a:gd name="T2" fmla="*/ 2147483646 w 2649"/>
                          <a:gd name="T3" fmla="*/ 2147483646 h 280"/>
                          <a:gd name="T4" fmla="*/ 2147483646 w 2649"/>
                          <a:gd name="T5" fmla="*/ 0 h 280"/>
                          <a:gd name="T6" fmla="*/ 0 w 2649"/>
                          <a:gd name="T7" fmla="*/ 2147483646 h 280"/>
                          <a:gd name="T8" fmla="*/ 2147483646 w 2649"/>
                          <a:gd name="T9" fmla="*/ 2147483646 h 2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49" h="280">
                            <a:moveTo>
                              <a:pt x="2649" y="280"/>
                            </a:moveTo>
                            <a:cubicBezTo>
                              <a:pt x="2211" y="248"/>
                              <a:pt x="2061" y="246"/>
                              <a:pt x="1337" y="184"/>
                            </a:cubicBezTo>
                            <a:cubicBezTo>
                              <a:pt x="610" y="123"/>
                              <a:pt x="9" y="0"/>
                              <a:pt x="1" y="0"/>
                            </a:cubicBezTo>
                            <a:lnTo>
                              <a:pt x="0" y="279"/>
                            </a:lnTo>
                            <a:lnTo>
                              <a:pt x="2649" y="280"/>
                            </a:lnTo>
                            <a:close/>
                          </a:path>
                        </a:pathLst>
                      </a:custGeom>
                      <a:solidFill>
                        <a:srgbClr val="0000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8" name="Freeform 100">
                        <a:extLst>
                          <a:ext uri="{FF2B5EF4-FFF2-40B4-BE49-F238E27FC236}">
                            <a16:creationId xmlns:a16="http://schemas.microsoft.com/office/drawing/2014/main" xmlns="" id="{A255E47F-3782-4C0E-9FAD-880DD7EABD9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351325" y="7503609"/>
                        <a:ext cx="4483183" cy="441371"/>
                      </a:xfrm>
                      <a:custGeom>
                        <a:avLst/>
                        <a:gdLst>
                          <a:gd name="T0" fmla="*/ 0 w 2653"/>
                          <a:gd name="T1" fmla="*/ 2147483646 h 328"/>
                          <a:gd name="T2" fmla="*/ 2147483646 w 2653"/>
                          <a:gd name="T3" fmla="*/ 2147483646 h 328"/>
                          <a:gd name="T4" fmla="*/ 2147483646 w 2653"/>
                          <a:gd name="T5" fmla="*/ 0 h 328"/>
                          <a:gd name="T6" fmla="*/ 2147483646 w 2653"/>
                          <a:gd name="T7" fmla="*/ 2147483646 h 328"/>
                          <a:gd name="T8" fmla="*/ 0 w 2653"/>
                          <a:gd name="T9" fmla="*/ 2147483646 h 32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53" h="328">
                            <a:moveTo>
                              <a:pt x="0" y="328"/>
                            </a:moveTo>
                            <a:cubicBezTo>
                              <a:pt x="428" y="297"/>
                              <a:pt x="612" y="285"/>
                              <a:pt x="1321" y="224"/>
                            </a:cubicBezTo>
                            <a:cubicBezTo>
                              <a:pt x="2031" y="163"/>
                              <a:pt x="2595" y="29"/>
                              <a:pt x="2653" y="0"/>
                            </a:cubicBezTo>
                            <a:lnTo>
                              <a:pt x="2653" y="328"/>
                            </a:lnTo>
                            <a:lnTo>
                              <a:pt x="0" y="328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xmlns="" id="{E2289D39-3BD9-452C-8021-D919CD85986C}"/>
                      </a:ext>
                    </a:extLst>
                  </p:cNvPr>
                  <p:cNvGrpSpPr/>
                  <p:nvPr/>
                </p:nvGrpSpPr>
                <p:grpSpPr>
                  <a:xfrm>
                    <a:off x="171534" y="9295091"/>
                    <a:ext cx="1146073" cy="413048"/>
                    <a:chOff x="1203671" y="7868840"/>
                    <a:chExt cx="1146073" cy="413048"/>
                  </a:xfrm>
                  <a:solidFill>
                    <a:srgbClr val="FFFFB3"/>
                  </a:solidFill>
                </p:grpSpPr>
                <p:sp>
                  <p:nvSpPr>
                    <p:cNvPr id="182" name="Star: 5 Points 181">
                      <a:extLst>
                        <a:ext uri="{FF2B5EF4-FFF2-40B4-BE49-F238E27FC236}">
                          <a16:creationId xmlns:a16="http://schemas.microsoft.com/office/drawing/2014/main" xmlns="" id="{BBA8D800-8700-4765-8C62-4E72145F18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3671" y="7868840"/>
                      <a:ext cx="354323" cy="272667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3" name="Star: 5 Points 182">
                      <a:extLst>
                        <a:ext uri="{FF2B5EF4-FFF2-40B4-BE49-F238E27FC236}">
                          <a16:creationId xmlns:a16="http://schemas.microsoft.com/office/drawing/2014/main" xmlns="" id="{120B36B0-98DE-4367-8AA6-1AC176186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925" y="8055791"/>
                      <a:ext cx="295021" cy="194619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" name="Star: 5 Points 183">
                      <a:extLst>
                        <a:ext uri="{FF2B5EF4-FFF2-40B4-BE49-F238E27FC236}">
                          <a16:creationId xmlns:a16="http://schemas.microsoft.com/office/drawing/2014/main" xmlns="" id="{4936049C-80E2-4FEA-8123-B2C2BB4954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9586" y="8141507"/>
                      <a:ext cx="160158" cy="140381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pic>
              <p:nvPicPr>
                <p:cNvPr id="179" name="Picture 83" descr="water">
                  <a:extLst>
                    <a:ext uri="{FF2B5EF4-FFF2-40B4-BE49-F238E27FC236}">
                      <a16:creationId xmlns:a16="http://schemas.microsoft.com/office/drawing/2014/main" xmlns="" id="{F6CBFA16-00BB-460C-997F-87FAEEF208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2409" t="16374" b="27486"/>
                <a:stretch>
                  <a:fillRect/>
                </a:stretch>
              </p:blipFill>
              <p:spPr bwMode="gray">
                <a:xfrm rot="393398">
                  <a:off x="5676708" y="9166047"/>
                  <a:ext cx="656570" cy="48462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74" name="Freeform 4">
                <a:extLst>
                  <a:ext uri="{FF2B5EF4-FFF2-40B4-BE49-F238E27FC236}">
                    <a16:creationId xmlns:a16="http://schemas.microsoft.com/office/drawing/2014/main" xmlns="" id="{8108B3EB-F92E-4087-95EA-F17EC78B8806}"/>
                  </a:ext>
                </a:extLst>
              </p:cNvPr>
              <p:cNvSpPr>
                <a:spLocks/>
              </p:cNvSpPr>
              <p:nvPr/>
            </p:nvSpPr>
            <p:spPr bwMode="gray">
              <a:xfrm rot="11067629">
                <a:off x="-66655" y="8792832"/>
                <a:ext cx="5839203" cy="816002"/>
              </a:xfrm>
              <a:custGeom>
                <a:avLst/>
                <a:gdLst>
                  <a:gd name="T0" fmla="*/ 1 w 3341"/>
                  <a:gd name="T1" fmla="*/ 492 h 508"/>
                  <a:gd name="T2" fmla="*/ 1707 w 3341"/>
                  <a:gd name="T3" fmla="*/ 20 h 508"/>
                  <a:gd name="T4" fmla="*/ 3340 w 3341"/>
                  <a:gd name="T5" fmla="*/ 482 h 508"/>
                  <a:gd name="T6" fmla="*/ 1734 w 3341"/>
                  <a:gd name="T7" fmla="*/ 74 h 508"/>
                  <a:gd name="T8" fmla="*/ 1 w 3341"/>
                  <a:gd name="T9" fmla="*/ 49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1" h="508">
                    <a:moveTo>
                      <a:pt x="1" y="492"/>
                    </a:moveTo>
                    <a:cubicBezTo>
                      <a:pt x="0" y="477"/>
                      <a:pt x="710" y="0"/>
                      <a:pt x="1707" y="20"/>
                    </a:cubicBezTo>
                    <a:cubicBezTo>
                      <a:pt x="2704" y="40"/>
                      <a:pt x="3339" y="467"/>
                      <a:pt x="3340" y="482"/>
                    </a:cubicBezTo>
                    <a:cubicBezTo>
                      <a:pt x="3341" y="496"/>
                      <a:pt x="2608" y="93"/>
                      <a:pt x="1734" y="74"/>
                    </a:cubicBezTo>
                    <a:cubicBezTo>
                      <a:pt x="860" y="54"/>
                      <a:pt x="2" y="508"/>
                      <a:pt x="1" y="492"/>
                    </a:cubicBezTo>
                    <a:close/>
                  </a:path>
                </a:pathLst>
              </a:custGeom>
              <a:solidFill>
                <a:srgbClr val="4CFE4C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B658347-A252-4157-AC8E-7F110AA2A4E2}"/>
              </a:ext>
            </a:extLst>
          </p:cNvPr>
          <p:cNvGrpSpPr/>
          <p:nvPr/>
        </p:nvGrpSpPr>
        <p:grpSpPr>
          <a:xfrm>
            <a:off x="4460617" y="3992445"/>
            <a:ext cx="2917781" cy="1153178"/>
            <a:chOff x="98050" y="3466648"/>
            <a:chExt cx="3327377" cy="1315481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xmlns="" id="{C769093F-543C-4879-A5BB-E56050D23FAC}"/>
                </a:ext>
              </a:extLst>
            </p:cNvPr>
            <p:cNvSpPr/>
            <p:nvPr/>
          </p:nvSpPr>
          <p:spPr>
            <a:xfrm>
              <a:off x="247652" y="3466648"/>
              <a:ext cx="3177775" cy="1139545"/>
            </a:xfrm>
            <a:prstGeom prst="homePlate">
              <a:avLst>
                <a:gd name="adj" fmla="val 37042"/>
              </a:avLst>
            </a:prstGeom>
            <a:solidFill>
              <a:srgbClr val="FFFF00"/>
            </a:solidFill>
            <a:ln>
              <a:solidFill>
                <a:srgbClr val="8BE1FF"/>
              </a:solidFill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3D5745F3-B81D-4576-957C-6D9B3049C2A8}"/>
                </a:ext>
              </a:extLst>
            </p:cNvPr>
            <p:cNvSpPr/>
            <p:nvPr/>
          </p:nvSpPr>
          <p:spPr>
            <a:xfrm>
              <a:off x="98050" y="3766466"/>
              <a:ext cx="3230245" cy="101566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000" b="1" u="sng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HP001 4H Normal" panose="020B0603050302020204" pitchFamily="34" charset="0"/>
                </a:rPr>
                <a:t>Bài 2: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A87711C-265D-4EB9-A20D-5BDEF5ECCA0D}"/>
              </a:ext>
            </a:extLst>
          </p:cNvPr>
          <p:cNvGrpSpPr/>
          <p:nvPr/>
        </p:nvGrpSpPr>
        <p:grpSpPr>
          <a:xfrm>
            <a:off x="-413314" y="5301385"/>
            <a:ext cx="9433779" cy="3642417"/>
            <a:chOff x="-353054" y="4784574"/>
            <a:chExt cx="9433779" cy="3642417"/>
          </a:xfrm>
        </p:grpSpPr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xmlns="" id="{1F672902-AF77-4AD8-9621-C4D9B6A8653C}"/>
                </a:ext>
              </a:extLst>
            </p:cNvPr>
            <p:cNvSpPr/>
            <p:nvPr/>
          </p:nvSpPr>
          <p:spPr>
            <a:xfrm>
              <a:off x="353187" y="4784574"/>
              <a:ext cx="8727538" cy="3642417"/>
            </a:xfrm>
            <a:prstGeom prst="flowChartTerminator">
              <a:avLst/>
            </a:prstGeom>
            <a:solidFill>
              <a:srgbClr val="FFFFB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DCF778B0-B18F-4BA8-8814-4407F9916088}"/>
                </a:ext>
              </a:extLst>
            </p:cNvPr>
            <p:cNvSpPr/>
            <p:nvPr/>
          </p:nvSpPr>
          <p:spPr>
            <a:xfrm>
              <a:off x="-353054" y="5278942"/>
              <a:ext cx="9262590" cy="101566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60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8253F48-0BB8-4B56-B3E7-83E1027A1A57}"/>
              </a:ext>
            </a:extLst>
          </p:cNvPr>
          <p:cNvCxnSpPr/>
          <p:nvPr/>
        </p:nvCxnSpPr>
        <p:spPr>
          <a:xfrm>
            <a:off x="9180494" y="565311"/>
            <a:ext cx="0" cy="931777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4F5ED3D-ACCF-4B2C-BB3E-AB98DC68F9D3}"/>
              </a:ext>
            </a:extLst>
          </p:cNvPr>
          <p:cNvGrpSpPr/>
          <p:nvPr/>
        </p:nvGrpSpPr>
        <p:grpSpPr>
          <a:xfrm>
            <a:off x="1290037" y="1071449"/>
            <a:ext cx="5259817" cy="2516783"/>
            <a:chOff x="4203645" y="2599615"/>
            <a:chExt cx="5259817" cy="251678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842E3E8-6379-47A5-B400-013A6F1BA86D}"/>
                </a:ext>
              </a:extLst>
            </p:cNvPr>
            <p:cNvGrpSpPr/>
            <p:nvPr/>
          </p:nvGrpSpPr>
          <p:grpSpPr>
            <a:xfrm>
              <a:off x="4499242" y="2599615"/>
              <a:ext cx="4594883" cy="2389725"/>
              <a:chOff x="4539445" y="2658607"/>
              <a:chExt cx="4594883" cy="2389725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xmlns="" id="{7D2C594D-6E23-406F-8CC0-45702946978C}"/>
                  </a:ext>
                </a:extLst>
              </p:cNvPr>
              <p:cNvSpPr/>
              <p:nvPr/>
            </p:nvSpPr>
            <p:spPr>
              <a:xfrm>
                <a:off x="4665644" y="2754233"/>
                <a:ext cx="4334018" cy="2179974"/>
              </a:xfrm>
              <a:prstGeom prst="round2DiagRect">
                <a:avLst/>
              </a:prstGeom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Half Frame 9">
                <a:extLst>
                  <a:ext uri="{FF2B5EF4-FFF2-40B4-BE49-F238E27FC236}">
                    <a16:creationId xmlns:a16="http://schemas.microsoft.com/office/drawing/2014/main" xmlns="" id="{EA3C3537-0FB5-4459-B0BA-14EEC9882C7D}"/>
                  </a:ext>
                </a:extLst>
              </p:cNvPr>
              <p:cNvSpPr/>
              <p:nvPr/>
            </p:nvSpPr>
            <p:spPr>
              <a:xfrm rot="5400000">
                <a:off x="8176242" y="2700574"/>
                <a:ext cx="1000053" cy="916119"/>
              </a:xfrm>
              <a:prstGeom prst="halfFrame">
                <a:avLst>
                  <a:gd name="adj1" fmla="val 3701"/>
                  <a:gd name="adj2" fmla="val 3701"/>
                </a:avLst>
              </a:prstGeom>
              <a:solidFill>
                <a:schemeClr val="accent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Half Frame 135">
                <a:extLst>
                  <a:ext uri="{FF2B5EF4-FFF2-40B4-BE49-F238E27FC236}">
                    <a16:creationId xmlns:a16="http://schemas.microsoft.com/office/drawing/2014/main" xmlns="" id="{BB7ECC34-D549-4893-A1B0-1E029C08C812}"/>
                  </a:ext>
                </a:extLst>
              </p:cNvPr>
              <p:cNvSpPr/>
              <p:nvPr/>
            </p:nvSpPr>
            <p:spPr>
              <a:xfrm rot="16200000">
                <a:off x="4497478" y="4090246"/>
                <a:ext cx="1000053" cy="916119"/>
              </a:xfrm>
              <a:prstGeom prst="halfFrame">
                <a:avLst>
                  <a:gd name="adj1" fmla="val 3701"/>
                  <a:gd name="adj2" fmla="val 3701"/>
                </a:avLst>
              </a:prstGeom>
              <a:solidFill>
                <a:schemeClr val="accent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91835924-DA4B-4A28-B914-BFE57DBF2F33}"/>
                </a:ext>
              </a:extLst>
            </p:cNvPr>
            <p:cNvSpPr/>
            <p:nvPr/>
          </p:nvSpPr>
          <p:spPr>
            <a:xfrm>
              <a:off x="4203645" y="2715741"/>
              <a:ext cx="5259817" cy="240065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500" b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rPr>
                <a:t>HÌNH HỌC</a:t>
              </a:r>
            </a:p>
            <a:p>
              <a:pPr algn="ctr"/>
              <a:r>
                <a:rPr lang="ja-JP" altLang="en-US" sz="9000" b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Yu Gothic Light" panose="020B0300000000000000" pitchFamily="34" charset="-128"/>
                  <a:ea typeface="Yu Gothic Light" panose="020B0300000000000000" pitchFamily="34" charset="-128"/>
                  <a:cs typeface="Chu Van An" panose="02020603050405020304" pitchFamily="18" charset="0"/>
                </a:rPr>
                <a:t>➓</a:t>
              </a:r>
              <a:endParaRPr lang="en-US" sz="90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15FD4F00-30E1-4CCE-BC39-A10C82F4A86B}"/>
              </a:ext>
            </a:extLst>
          </p:cNvPr>
          <p:cNvGrpSpPr/>
          <p:nvPr/>
        </p:nvGrpSpPr>
        <p:grpSpPr>
          <a:xfrm>
            <a:off x="432015" y="3933705"/>
            <a:ext cx="4455027" cy="1144443"/>
            <a:chOff x="1102668" y="3431281"/>
            <a:chExt cx="5469285" cy="1144443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A7F17269-3C60-4E97-B7AA-1ADA1697BD1C}"/>
                </a:ext>
              </a:extLst>
            </p:cNvPr>
            <p:cNvGrpSpPr/>
            <p:nvPr/>
          </p:nvGrpSpPr>
          <p:grpSpPr>
            <a:xfrm>
              <a:off x="1825652" y="3431281"/>
              <a:ext cx="4746301" cy="1144443"/>
              <a:chOff x="1160020" y="4005859"/>
              <a:chExt cx="4746301" cy="1144443"/>
            </a:xfrm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0A7FEA53-483E-429F-A936-AA438ED57986}"/>
                  </a:ext>
                </a:extLst>
              </p:cNvPr>
              <p:cNvSpPr/>
              <p:nvPr/>
            </p:nvSpPr>
            <p:spPr>
              <a:xfrm>
                <a:off x="1160020" y="4111134"/>
                <a:ext cx="3840395" cy="1039168"/>
              </a:xfrm>
              <a:custGeom>
                <a:avLst/>
                <a:gdLst>
                  <a:gd name="connsiteX0" fmla="*/ 1799307 w 1871547"/>
                  <a:gd name="connsiteY0" fmla="*/ 13728 h 574475"/>
                  <a:gd name="connsiteX1" fmla="*/ 1871547 w 1871547"/>
                  <a:gd name="connsiteY1" fmla="*/ 14788 h 574475"/>
                  <a:gd name="connsiteX2" fmla="*/ 1871547 w 1871547"/>
                  <a:gd name="connsiteY2" fmla="*/ 498798 h 574475"/>
                  <a:gd name="connsiteX3" fmla="*/ 1819449 w 1871547"/>
                  <a:gd name="connsiteY3" fmla="*/ 496957 h 574475"/>
                  <a:gd name="connsiteX4" fmla="*/ 1557601 w 1871547"/>
                  <a:gd name="connsiteY4" fmla="*/ 574475 h 574475"/>
                  <a:gd name="connsiteX5" fmla="*/ 1557601 w 1871547"/>
                  <a:gd name="connsiteY5" fmla="*/ 90527 h 574475"/>
                  <a:gd name="connsiteX6" fmla="*/ 1799307 w 1871547"/>
                  <a:gd name="connsiteY6" fmla="*/ 13728 h 574475"/>
                  <a:gd name="connsiteX7" fmla="*/ 0 w 1871547"/>
                  <a:gd name="connsiteY7" fmla="*/ 0 h 574475"/>
                  <a:gd name="connsiteX8" fmla="*/ 1347884 w 1871547"/>
                  <a:gd name="connsiteY8" fmla="*/ 0 h 574475"/>
                  <a:gd name="connsiteX9" fmla="*/ 1347884 w 1871547"/>
                  <a:gd name="connsiteY9" fmla="*/ 1060 h 574475"/>
                  <a:gd name="connsiteX10" fmla="*/ 1395804 w 1871547"/>
                  <a:gd name="connsiteY10" fmla="*/ 0 h 574475"/>
                  <a:gd name="connsiteX11" fmla="*/ 1556138 w 1871547"/>
                  <a:gd name="connsiteY11" fmla="*/ 76799 h 574475"/>
                  <a:gd name="connsiteX12" fmla="*/ 1556138 w 1871547"/>
                  <a:gd name="connsiteY12" fmla="*/ 560747 h 574475"/>
                  <a:gd name="connsiteX13" fmla="*/ 1382443 w 1871547"/>
                  <a:gd name="connsiteY13" fmla="*/ 483229 h 574475"/>
                  <a:gd name="connsiteX14" fmla="*/ 1347884 w 1871547"/>
                  <a:gd name="connsiteY14" fmla="*/ 485070 h 574475"/>
                  <a:gd name="connsiteX15" fmla="*/ 1347884 w 1871547"/>
                  <a:gd name="connsiteY15" fmla="*/ 486664 h 574475"/>
                  <a:gd name="connsiteX16" fmla="*/ 0 w 1871547"/>
                  <a:gd name="connsiteY16" fmla="*/ 486664 h 57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71547" h="574475">
                    <a:moveTo>
                      <a:pt x="1799307" y="13728"/>
                    </a:moveTo>
                    <a:lnTo>
                      <a:pt x="1871547" y="14788"/>
                    </a:lnTo>
                    <a:lnTo>
                      <a:pt x="1871547" y="498798"/>
                    </a:lnTo>
                    <a:lnTo>
                      <a:pt x="1819449" y="496957"/>
                    </a:lnTo>
                    <a:cubicBezTo>
                      <a:pt x="1732166" y="498530"/>
                      <a:pt x="1644884" y="519863"/>
                      <a:pt x="1557601" y="574475"/>
                    </a:cubicBezTo>
                    <a:lnTo>
                      <a:pt x="1557601" y="90527"/>
                    </a:lnTo>
                    <a:cubicBezTo>
                      <a:pt x="1638170" y="40116"/>
                      <a:pt x="1718739" y="18061"/>
                      <a:pt x="1799307" y="13728"/>
                    </a:cubicBezTo>
                    <a:close/>
                    <a:moveTo>
                      <a:pt x="0" y="0"/>
                    </a:moveTo>
                    <a:lnTo>
                      <a:pt x="1347884" y="0"/>
                    </a:lnTo>
                    <a:lnTo>
                      <a:pt x="1347884" y="1060"/>
                    </a:lnTo>
                    <a:lnTo>
                      <a:pt x="1395804" y="0"/>
                    </a:lnTo>
                    <a:cubicBezTo>
                      <a:pt x="1449248" y="4333"/>
                      <a:pt x="1502694" y="26388"/>
                      <a:pt x="1556138" y="76799"/>
                    </a:cubicBezTo>
                    <a:lnTo>
                      <a:pt x="1556138" y="560747"/>
                    </a:lnTo>
                    <a:cubicBezTo>
                      <a:pt x="1498240" y="506135"/>
                      <a:pt x="1440341" y="484802"/>
                      <a:pt x="1382443" y="483229"/>
                    </a:cubicBezTo>
                    <a:lnTo>
                      <a:pt x="1347884" y="485070"/>
                    </a:lnTo>
                    <a:lnTo>
                      <a:pt x="1347884" y="486664"/>
                    </a:lnTo>
                    <a:lnTo>
                      <a:pt x="0" y="486664"/>
                    </a:lnTo>
                    <a:close/>
                  </a:path>
                </a:pathLst>
              </a:custGeom>
              <a:gradFill flip="none" rotWithShape="1">
                <a:gsLst>
                  <a:gs pos="90000">
                    <a:srgbClr val="8BE1FF"/>
                  </a:gs>
                  <a:gs pos="0">
                    <a:srgbClr val="FEFFFB"/>
                  </a:gs>
                  <a:gs pos="35000">
                    <a:srgbClr val="F5FFE5"/>
                  </a:gs>
                  <a:gs pos="72570">
                    <a:srgbClr val="FFFFB3"/>
                  </a:gs>
                  <a:gs pos="100000">
                    <a:srgbClr val="0000CC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xmlns="" id="{F00685E6-B25D-4EDD-A972-7296A57348F4}"/>
                  </a:ext>
                </a:extLst>
              </p:cNvPr>
              <p:cNvSpPr/>
              <p:nvPr/>
            </p:nvSpPr>
            <p:spPr>
              <a:xfrm>
                <a:off x="4543176" y="4049876"/>
                <a:ext cx="1363145" cy="1013026"/>
              </a:xfrm>
              <a:prstGeom prst="ellipse">
                <a:avLst/>
              </a:prstGeom>
              <a:solidFill>
                <a:srgbClr val="FF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B3004267-BD56-4F09-BF90-249014563C7C}"/>
                  </a:ext>
                </a:extLst>
              </p:cNvPr>
              <p:cNvSpPr/>
              <p:nvPr/>
            </p:nvSpPr>
            <p:spPr>
              <a:xfrm>
                <a:off x="4647404" y="4005859"/>
                <a:ext cx="1185052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b="1" cap="none" spc="0">
                    <a:ln w="0"/>
                    <a:solidFill>
                      <a:srgbClr val="FFFFD5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Chu Van An" panose="02020603050405020304" pitchFamily="18" charset="0"/>
                  </a:rPr>
                  <a:t>②</a:t>
                </a:r>
                <a:endParaRPr lang="en-US" sz="6000" b="1" cap="none" spc="0">
                  <a:ln w="0"/>
                  <a:solidFill>
                    <a:srgbClr val="FFFF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2D8B9F92-99B0-49FC-BD5D-6328C6C72131}"/>
                </a:ext>
              </a:extLst>
            </p:cNvPr>
            <p:cNvSpPr/>
            <p:nvPr/>
          </p:nvSpPr>
          <p:spPr>
            <a:xfrm>
              <a:off x="1102668" y="3540840"/>
              <a:ext cx="4717309" cy="707886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marL="571500" indent="-571500" algn="ctr">
                <a:buBlip>
                  <a:blip r:embed="rId3"/>
                </a:buBlip>
              </a:pPr>
              <a:r>
                <a:rPr lang="en-US" sz="4000" b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rPr>
                <a:t>Chương </a:t>
              </a: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C616E6C-070D-44F1-B73F-DF4AD990A7A5}"/>
              </a:ext>
            </a:extLst>
          </p:cNvPr>
          <p:cNvSpPr txBox="1"/>
          <p:nvPr/>
        </p:nvSpPr>
        <p:spPr>
          <a:xfrm>
            <a:off x="1397791" y="5871446"/>
            <a:ext cx="63068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hu Van An" panose="02020603050405020304" pitchFamily="18" charset="0"/>
              </a:rPr>
              <a:t>TÍCH VÔ HƯỚNG CỦA HAI VECTO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842336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4563195" y="185084"/>
            <a:ext cx="1066628" cy="99057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43523" y="1793218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4622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261192" y="1323569"/>
            <a:ext cx="17087755" cy="2653929"/>
          </a:xfrm>
          <a:prstGeom prst="rect">
            <a:avLst/>
          </a:prstGeom>
          <a:solidFill>
            <a:srgbClr val="FAFFF3"/>
          </a:solidFill>
          <a:ln>
            <a:solidFill>
              <a:srgbClr val="FFC000"/>
            </a:solidFill>
            <a:prstDash val="sysDash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1898" indent="-3301898"/>
            <a:endParaRPr lang="en-US" sz="4622" b="1" dirty="0">
              <a:solidFill>
                <a:srgbClr val="FF0000"/>
              </a:solidFill>
            </a:endParaRPr>
          </a:p>
          <a:p>
            <a:pPr marL="3301898" indent="-3301898"/>
            <a:r>
              <a:rPr lang="en-US" sz="4622" b="1" dirty="0">
                <a:solidFill>
                  <a:srgbClr val="FF0000"/>
                </a:solidFill>
              </a:rPr>
              <a:t>③</a:t>
            </a:r>
            <a:r>
              <a:rPr lang="en-US" sz="4622" dirty="0">
                <a:solidFill>
                  <a:srgbClr val="FF0000"/>
                </a:solidFill>
              </a:rPr>
              <a:t>. </a:t>
            </a:r>
            <a:r>
              <a:rPr lang="en-US" sz="4622" b="1" dirty="0" err="1">
                <a:solidFill>
                  <a:srgbClr val="FF0000"/>
                </a:solidFill>
              </a:rPr>
              <a:t>Dạng</a:t>
            </a:r>
            <a:r>
              <a:rPr lang="en-US" sz="4622" b="1" dirty="0">
                <a:solidFill>
                  <a:srgbClr val="FF0000"/>
                </a:solidFill>
              </a:rPr>
              <a:t> 3:</a:t>
            </a:r>
            <a:r>
              <a:rPr lang="en-US" sz="4622" dirty="0">
                <a:solidFill>
                  <a:srgbClr val="FF0000"/>
                </a:solidFill>
              </a:rPr>
              <a:t> </a:t>
            </a:r>
            <a:r>
              <a:rPr lang="en-US" sz="4622" b="1" dirty="0" err="1"/>
              <a:t>Tìm</a:t>
            </a:r>
            <a:r>
              <a:rPr lang="en-US" sz="4622" b="1" dirty="0"/>
              <a:t> </a:t>
            </a:r>
            <a:r>
              <a:rPr lang="en-US" sz="4622" b="1" dirty="0" err="1"/>
              <a:t>tọa</a:t>
            </a:r>
            <a:r>
              <a:rPr lang="en-US" sz="4622" b="1" dirty="0"/>
              <a:t> </a:t>
            </a:r>
            <a:r>
              <a:rPr lang="en-US" sz="4622" b="1" dirty="0" err="1"/>
              <a:t>độ</a:t>
            </a:r>
            <a:r>
              <a:rPr lang="en-US" sz="4622" b="1" dirty="0"/>
              <a:t>, </a:t>
            </a:r>
            <a:r>
              <a:rPr lang="en-US" sz="4622" b="1" dirty="0" err="1"/>
              <a:t>tính</a:t>
            </a:r>
            <a:r>
              <a:rPr lang="en-US" sz="4622" b="1" dirty="0"/>
              <a:t> chu vi, </a:t>
            </a:r>
            <a:r>
              <a:rPr lang="en-US" sz="4622" b="1" dirty="0" err="1"/>
              <a:t>diện</a:t>
            </a:r>
            <a:r>
              <a:rPr lang="en-US" sz="4622" b="1" dirty="0"/>
              <a:t> </a:t>
            </a:r>
            <a:r>
              <a:rPr lang="en-US" sz="4622" b="1" dirty="0" err="1"/>
              <a:t>tích</a:t>
            </a:r>
            <a:r>
              <a:rPr lang="en-US" sz="4622" b="1" dirty="0"/>
              <a:t> </a:t>
            </a:r>
            <a:endParaRPr lang="en-US" sz="4622" dirty="0"/>
          </a:p>
          <a:p>
            <a:pPr marL="3301898" indent="-3301898"/>
            <a:endParaRPr lang="en-US" sz="4622" dirty="0"/>
          </a:p>
        </p:txBody>
      </p:sp>
      <p:sp>
        <p:nvSpPr>
          <p:cNvPr id="19" name="Hexagon 26">
            <a:extLst>
              <a:ext uri="{FF2B5EF4-FFF2-40B4-BE49-F238E27FC236}">
                <a16:creationId xmlns:a16="http://schemas.microsoft.com/office/drawing/2014/main" xmlns="" id="{D6C17B40-6E5F-4ADB-A3BE-07CDA82600F4}"/>
              </a:ext>
            </a:extLst>
          </p:cNvPr>
          <p:cNvSpPr/>
          <p:nvPr/>
        </p:nvSpPr>
        <p:spPr bwMode="auto">
          <a:xfrm>
            <a:off x="5629819" y="185084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:a16="http://schemas.microsoft.com/office/drawing/2014/main" xmlns="" id="{A71F730E-E637-4D42-BF72-327795F10DD9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DFAA2929-4B4A-4761-BAC6-36D13B0814C4}"/>
              </a:ext>
            </a:extLst>
          </p:cNvPr>
          <p:cNvSpPr txBox="1">
            <a:spLocks/>
          </p:cNvSpPr>
          <p:nvPr/>
        </p:nvSpPr>
        <p:spPr>
          <a:xfrm>
            <a:off x="152767" y="4247535"/>
            <a:ext cx="17244063" cy="3851277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622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sz="4622" b="1" dirty="0">
                <a:solidFill>
                  <a:srgbClr val="FF0000"/>
                </a:solidFill>
                <a:sym typeface="Wingdings" panose="05000000000000000000" pitchFamily="2" charset="2"/>
              </a:rPr>
              <a:t></a:t>
            </a:r>
            <a:r>
              <a:rPr lang="en-US" sz="4622" b="1" dirty="0">
                <a:solidFill>
                  <a:srgbClr val="FF0000"/>
                </a:solidFill>
              </a:rPr>
              <a:t> </a:t>
            </a:r>
            <a:r>
              <a:rPr lang="en-US" sz="4622" b="1" dirty="0" err="1">
                <a:solidFill>
                  <a:srgbClr val="FF0000"/>
                </a:solidFill>
              </a:rPr>
              <a:t>Phương</a:t>
            </a:r>
            <a:r>
              <a:rPr lang="en-US" sz="4622" b="1" dirty="0">
                <a:solidFill>
                  <a:srgbClr val="FF0000"/>
                </a:solidFill>
              </a:rPr>
              <a:t> </a:t>
            </a:r>
            <a:r>
              <a:rPr lang="en-US" sz="4622" b="1" dirty="0" err="1">
                <a:solidFill>
                  <a:srgbClr val="FF0000"/>
                </a:solidFill>
              </a:rPr>
              <a:t>pháp</a:t>
            </a:r>
            <a:endParaRPr lang="en-US" sz="4622" b="1" dirty="0">
              <a:solidFill>
                <a:srgbClr val="FF0000"/>
              </a:solidFill>
            </a:endParaRPr>
          </a:p>
          <a:p>
            <a:r>
              <a:rPr lang="en-US" sz="4622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sz="4622" dirty="0"/>
              <a:t> </a:t>
            </a:r>
            <a:r>
              <a:rPr lang="en-US" sz="4622" dirty="0" err="1"/>
              <a:t>Sử</a:t>
            </a:r>
            <a:r>
              <a:rPr lang="en-US" sz="4622" dirty="0"/>
              <a:t> </a:t>
            </a:r>
            <a:r>
              <a:rPr lang="en-US" sz="4622" dirty="0" err="1"/>
              <a:t>dụng</a:t>
            </a:r>
            <a:r>
              <a:rPr lang="en-US" sz="4622" dirty="0"/>
              <a:t> </a:t>
            </a:r>
            <a:r>
              <a:rPr lang="en-US" sz="4622" dirty="0" err="1"/>
              <a:t>giá</a:t>
            </a:r>
            <a:r>
              <a:rPr lang="en-US" sz="4622" dirty="0"/>
              <a:t> </a:t>
            </a:r>
            <a:r>
              <a:rPr lang="en-US" sz="4622" dirty="0" err="1"/>
              <a:t>trị</a:t>
            </a:r>
            <a:r>
              <a:rPr lang="en-US" sz="4622" dirty="0"/>
              <a:t> </a:t>
            </a:r>
            <a:r>
              <a:rPr lang="en-US" sz="4622" dirty="0" err="1"/>
              <a:t>lượng</a:t>
            </a:r>
            <a:r>
              <a:rPr lang="en-US" sz="4622" dirty="0"/>
              <a:t> </a:t>
            </a:r>
            <a:r>
              <a:rPr lang="en-US" sz="4622" dirty="0" err="1"/>
              <a:t>giác</a:t>
            </a:r>
            <a:r>
              <a:rPr lang="en-US" sz="4622" dirty="0"/>
              <a:t> </a:t>
            </a:r>
            <a:r>
              <a:rPr lang="en-US" sz="4622" dirty="0" err="1"/>
              <a:t>đặc</a:t>
            </a:r>
            <a:r>
              <a:rPr lang="en-US" sz="4622" dirty="0"/>
              <a:t> </a:t>
            </a:r>
            <a:r>
              <a:rPr lang="en-US" sz="4622" dirty="0" err="1"/>
              <a:t>biệt</a:t>
            </a:r>
            <a:r>
              <a:rPr lang="en-US" sz="4622" dirty="0"/>
              <a:t> </a:t>
            </a:r>
            <a:r>
              <a:rPr lang="en-US" sz="4622" dirty="0" err="1"/>
              <a:t>và</a:t>
            </a:r>
            <a:r>
              <a:rPr lang="en-US" sz="4622" dirty="0"/>
              <a:t> </a:t>
            </a:r>
            <a:r>
              <a:rPr lang="en-US" sz="4622" dirty="0" err="1"/>
              <a:t>các</a:t>
            </a:r>
            <a:r>
              <a:rPr lang="en-US" sz="4622" dirty="0"/>
              <a:t> </a:t>
            </a:r>
            <a:r>
              <a:rPr lang="en-US" sz="4622" dirty="0" err="1"/>
              <a:t>công</a:t>
            </a:r>
            <a:r>
              <a:rPr lang="en-US" sz="4622" dirty="0"/>
              <a:t> </a:t>
            </a:r>
            <a:r>
              <a:rPr lang="en-US" sz="4622" dirty="0" err="1"/>
              <a:t>thức</a:t>
            </a:r>
            <a:r>
              <a:rPr lang="en-US" sz="4622" dirty="0"/>
              <a:t> </a:t>
            </a:r>
            <a:r>
              <a:rPr lang="en-US" sz="4622" dirty="0" err="1"/>
              <a:t>lượng</a:t>
            </a:r>
            <a:r>
              <a:rPr lang="en-US" sz="4622" dirty="0"/>
              <a:t> </a:t>
            </a:r>
            <a:r>
              <a:rPr lang="en-US" sz="4622" dirty="0" err="1"/>
              <a:t>giác</a:t>
            </a:r>
            <a:r>
              <a:rPr lang="en-US" sz="4622" dirty="0"/>
              <a:t> </a:t>
            </a:r>
            <a:r>
              <a:rPr lang="en-US" sz="4622" dirty="0" err="1"/>
              <a:t>cơ</a:t>
            </a:r>
            <a:r>
              <a:rPr lang="en-US" sz="4622" dirty="0"/>
              <a:t> </a:t>
            </a:r>
            <a:r>
              <a:rPr lang="en-US" sz="4622" dirty="0" err="1"/>
              <a:t>bản</a:t>
            </a:r>
            <a:endParaRPr lang="en-US" sz="4622" dirty="0"/>
          </a:p>
        </p:txBody>
      </p:sp>
    </p:spTree>
    <p:extLst>
      <p:ext uri="{BB962C8B-B14F-4D97-AF65-F5344CB8AC3E}">
        <p14:creationId xmlns:p14="http://schemas.microsoft.com/office/powerpoint/2010/main" val="2713762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4494024" y="109837"/>
            <a:ext cx="1066628" cy="99057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95634" y="1730835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4622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5664229" y="178756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1CB4C6FF-9D2A-4DB8-995D-95E7EA1CCA0B}"/>
              </a:ext>
            </a:extLst>
          </p:cNvPr>
          <p:cNvSpPr txBox="1">
            <a:spLocks/>
          </p:cNvSpPr>
          <p:nvPr/>
        </p:nvSpPr>
        <p:spPr>
          <a:xfrm>
            <a:off x="250462" y="1329508"/>
            <a:ext cx="17263447" cy="3720761"/>
          </a:xfrm>
          <a:prstGeom prst="rect">
            <a:avLst/>
          </a:prstGeom>
          <a:solidFill>
            <a:srgbClr val="FFFFCC"/>
          </a:solidFill>
          <a:ln>
            <a:solidFill>
              <a:srgbClr val="0000CC"/>
            </a:solidFill>
            <a:prstDash val="sysDash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22" b="1" dirty="0" err="1">
                <a:solidFill>
                  <a:srgbClr val="FF0000"/>
                </a:solidFill>
              </a:rPr>
              <a:t>Câu</a:t>
            </a:r>
            <a:r>
              <a:rPr lang="en-US" sz="4622" b="1" dirty="0">
                <a:solidFill>
                  <a:srgbClr val="FF0000"/>
                </a:solidFill>
              </a:rPr>
              <a:t> </a:t>
            </a:r>
            <a:r>
              <a:rPr lang="en-US" sz="4622" b="1" dirty="0">
                <a:solidFill>
                  <a:srgbClr val="FF0000"/>
                </a:solidFill>
                <a:sym typeface="Wingdings" panose="05000000000000000000" pitchFamily="2" charset="2"/>
              </a:rPr>
              <a:t></a:t>
            </a:r>
            <a:r>
              <a:rPr lang="en-US" sz="4622" b="1" dirty="0">
                <a:solidFill>
                  <a:srgbClr val="FF0000"/>
                </a:solidFill>
              </a:rPr>
              <a:t>. </a:t>
            </a:r>
            <a:r>
              <a:rPr lang="en-US" sz="4622" dirty="0"/>
              <a:t>Cho </a:t>
            </a:r>
            <a:r>
              <a:rPr lang="en-US" sz="4622" dirty="0" err="1"/>
              <a:t>hai</a:t>
            </a:r>
            <a:r>
              <a:rPr lang="en-US" sz="4622" dirty="0"/>
              <a:t> </a:t>
            </a:r>
            <a:r>
              <a:rPr lang="en-US" sz="4622" dirty="0" err="1"/>
              <a:t>điểm</a:t>
            </a:r>
            <a:r>
              <a:rPr lang="en-US" sz="4622" dirty="0"/>
              <a:t> A(1; 3), B(4; 2).</a:t>
            </a:r>
          </a:p>
          <a:p>
            <a:pPr indent="1481268"/>
            <a:r>
              <a:rPr lang="en-US" sz="4622" dirty="0"/>
              <a:t>a) </a:t>
            </a:r>
            <a:r>
              <a:rPr lang="en-US" sz="4622" dirty="0" err="1"/>
              <a:t>Tìm</a:t>
            </a:r>
            <a:r>
              <a:rPr lang="en-US" sz="4622" dirty="0"/>
              <a:t> </a:t>
            </a:r>
            <a:r>
              <a:rPr lang="en-US" sz="4622" dirty="0" err="1"/>
              <a:t>toạ</a:t>
            </a:r>
            <a:r>
              <a:rPr lang="en-US" sz="4622" dirty="0"/>
              <a:t> </a:t>
            </a:r>
            <a:r>
              <a:rPr lang="en-US" sz="4622" dirty="0" err="1"/>
              <a:t>độ</a:t>
            </a:r>
            <a:r>
              <a:rPr lang="en-US" sz="4622" dirty="0"/>
              <a:t> </a:t>
            </a:r>
            <a:r>
              <a:rPr lang="en-US" sz="4622" dirty="0" err="1"/>
              <a:t>điểm</a:t>
            </a:r>
            <a:r>
              <a:rPr lang="en-US" sz="4622" dirty="0"/>
              <a:t> D </a:t>
            </a:r>
            <a:r>
              <a:rPr lang="en-US" sz="4622" dirty="0">
                <a:sym typeface="Symbol" panose="05050102010706020507" pitchFamily="18" charset="2"/>
              </a:rPr>
              <a:t></a:t>
            </a:r>
            <a:r>
              <a:rPr lang="en-US" sz="4622" dirty="0"/>
              <a:t> Ox </a:t>
            </a:r>
            <a:r>
              <a:rPr lang="en-US" sz="4622" dirty="0" err="1"/>
              <a:t>sao</a:t>
            </a:r>
            <a:r>
              <a:rPr lang="en-US" sz="4622" dirty="0"/>
              <a:t> </a:t>
            </a:r>
            <a:r>
              <a:rPr lang="en-US" sz="4622" dirty="0" err="1"/>
              <a:t>cho</a:t>
            </a:r>
            <a:r>
              <a:rPr lang="en-US" sz="4622" dirty="0"/>
              <a:t> DA = DB</a:t>
            </a:r>
          </a:p>
          <a:p>
            <a:pPr indent="1481268"/>
            <a:r>
              <a:rPr lang="en-US" sz="4622" dirty="0"/>
              <a:t>b) </a:t>
            </a:r>
            <a:r>
              <a:rPr lang="en-US" sz="4622" dirty="0" err="1"/>
              <a:t>Tính</a:t>
            </a:r>
            <a:r>
              <a:rPr lang="en-US" sz="4622" dirty="0"/>
              <a:t> chu vi </a:t>
            </a:r>
            <a:r>
              <a:rPr lang="en-US" sz="4622" dirty="0">
                <a:sym typeface="Symbol" panose="05050102010706020507" pitchFamily="18" charset="2"/>
              </a:rPr>
              <a:t></a:t>
            </a:r>
            <a:r>
              <a:rPr lang="en-US" sz="4622" dirty="0"/>
              <a:t>OAB.</a:t>
            </a:r>
          </a:p>
          <a:p>
            <a:pPr indent="1481268"/>
            <a:r>
              <a:rPr lang="en-US" sz="4622" dirty="0"/>
              <a:t>c) </a:t>
            </a:r>
            <a:r>
              <a:rPr lang="en-US" sz="4622" dirty="0" err="1"/>
              <a:t>Chứng</a:t>
            </a:r>
            <a:r>
              <a:rPr lang="en-US" sz="4622" dirty="0"/>
              <a:t> </a:t>
            </a:r>
            <a:r>
              <a:rPr lang="en-US" sz="4622" dirty="0" err="1"/>
              <a:t>tỏ</a:t>
            </a:r>
            <a:r>
              <a:rPr lang="en-US" sz="4622" dirty="0"/>
              <a:t> OA </a:t>
            </a:r>
            <a:r>
              <a:rPr lang="en-US" sz="4622" dirty="0">
                <a:sym typeface="Symbol" panose="05050102010706020507" pitchFamily="18" charset="2"/>
              </a:rPr>
              <a:t></a:t>
            </a:r>
            <a:r>
              <a:rPr lang="en-US" sz="4622" dirty="0"/>
              <a:t> AB. </a:t>
            </a:r>
            <a:r>
              <a:rPr lang="en-US" sz="4622" dirty="0" err="1"/>
              <a:t>Tính</a:t>
            </a:r>
            <a:r>
              <a:rPr lang="en-US" sz="4622" dirty="0"/>
              <a:t> </a:t>
            </a:r>
            <a:r>
              <a:rPr lang="en-US" sz="4622" dirty="0" err="1"/>
              <a:t>diện</a:t>
            </a:r>
            <a:r>
              <a:rPr lang="en-US" sz="4622" dirty="0"/>
              <a:t> </a:t>
            </a:r>
            <a:r>
              <a:rPr lang="en-US" sz="4622" dirty="0" err="1"/>
              <a:t>tích</a:t>
            </a:r>
            <a:r>
              <a:rPr lang="en-US" sz="4622" dirty="0"/>
              <a:t> </a:t>
            </a:r>
            <a:r>
              <a:rPr lang="en-US" sz="4622" dirty="0">
                <a:sym typeface="Symbol" panose="05050102010706020507" pitchFamily="18" charset="2"/>
              </a:rPr>
              <a:t></a:t>
            </a:r>
            <a:r>
              <a:rPr lang="en-US" sz="4622" dirty="0"/>
              <a:t>OAB.</a:t>
            </a:r>
          </a:p>
          <a:p>
            <a:pPr marL="2221903" indent="-2221903"/>
            <a:endParaRPr lang="en-US" sz="462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64A3EA4B-D8CC-4DDE-98D7-614C8188E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46" y="5149002"/>
                <a:ext cx="17244063" cy="453747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22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indent="580126"/>
                <a:r>
                  <a:rPr lang="en-US" sz="4622" dirty="0">
                    <a:solidFill>
                      <a:srgbClr val="FF0000"/>
                    </a:solidFill>
                  </a:rPr>
                  <a:t>a)</a:t>
                </a:r>
                <a:r>
                  <a:rPr lang="en-US" sz="4622" dirty="0"/>
                  <a:t> DA = DB </a:t>
                </a:r>
                <a:r>
                  <a:rPr lang="en-US" sz="4622" dirty="0">
                    <a:sym typeface="Symbol" panose="05050102010706020507" pitchFamily="18" charset="2"/>
                  </a:rPr>
                  <a:t></a:t>
                </a:r>
                <a:r>
                  <a:rPr lang="en-US" sz="4622" dirty="0"/>
                  <a:t> DA</a:t>
                </a:r>
                <a:r>
                  <a:rPr lang="en-US" sz="4622" baseline="30000" dirty="0"/>
                  <a:t>2</a:t>
                </a:r>
                <a:r>
                  <a:rPr lang="en-US" sz="4622" dirty="0"/>
                  <a:t> = DB</a:t>
                </a:r>
                <a:r>
                  <a:rPr lang="en-US" sz="4622" baseline="30000" dirty="0"/>
                  <a:t> </a:t>
                </a:r>
                <a:r>
                  <a:rPr lang="en-US" sz="4622" dirty="0"/>
                  <a:t> </a:t>
                </a:r>
                <a:r>
                  <a:rPr lang="en-US" sz="4622" dirty="0">
                    <a:sym typeface="Symbol" panose="05050102010706020507" pitchFamily="18" charset="2"/>
                  </a:rPr>
                  <a:t> </a:t>
                </a:r>
                <a:r>
                  <a:rPr lang="en-US" sz="4622" dirty="0"/>
                  <a:t>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622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622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4622" dirty="0"/>
              </a:p>
              <a:p>
                <a:pPr indent="580126"/>
                <a:r>
                  <a:rPr lang="en-US" sz="4622" dirty="0">
                    <a:solidFill>
                      <a:srgbClr val="FF0000"/>
                    </a:solidFill>
                  </a:rPr>
                  <a:t>b)</a:t>
                </a:r>
                <a:r>
                  <a:rPr lang="en-US" sz="4622" dirty="0"/>
                  <a:t> OA+OB+AB=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622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sz="4622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622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4622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622" dirty="0"/>
              </a:p>
              <a:p>
                <a:pPr indent="580126"/>
                <a:r>
                  <a:rPr lang="en-US" sz="4622" dirty="0">
                    <a:solidFill>
                      <a:srgbClr val="FF0000"/>
                    </a:solidFill>
                  </a:rPr>
                  <a:t>c)</a:t>
                </a:r>
                <a:r>
                  <a:rPr lang="en-US" sz="4622" dirty="0"/>
                  <a:t> OB</a:t>
                </a:r>
                <a:r>
                  <a:rPr lang="en-US" sz="4622" baseline="30000" dirty="0"/>
                  <a:t>2</a:t>
                </a:r>
                <a:r>
                  <a:rPr lang="en-US" sz="4622" dirty="0"/>
                  <a:t> = OA</a:t>
                </a:r>
                <a:r>
                  <a:rPr lang="en-US" sz="4622" baseline="30000" dirty="0"/>
                  <a:t>2</a:t>
                </a:r>
                <a:r>
                  <a:rPr lang="en-US" sz="4622" dirty="0"/>
                  <a:t> + AB</a:t>
                </a:r>
                <a:r>
                  <a:rPr lang="en-US" sz="4622" baseline="30000" dirty="0"/>
                  <a:t>2</a:t>
                </a:r>
                <a:r>
                  <a:rPr lang="en-US" sz="4622" dirty="0"/>
                  <a:t>; OA = AB</a:t>
                </a:r>
              </a:p>
              <a:p>
                <a:pPr indent="580126"/>
                <a:r>
                  <a:rPr lang="en-US" sz="4622" dirty="0">
                    <a:sym typeface="Symbol" panose="05050102010706020507" pitchFamily="18" charset="2"/>
                  </a:rPr>
                  <a:t></a:t>
                </a:r>
                <a:r>
                  <a:rPr lang="en-US" sz="4622" dirty="0"/>
                  <a:t> </a:t>
                </a:r>
                <a:r>
                  <a:rPr lang="en-US" sz="4622" dirty="0">
                    <a:sym typeface="Symbol" panose="05050102010706020507" pitchFamily="18" charset="2"/>
                  </a:rPr>
                  <a:t></a:t>
                </a:r>
                <a:r>
                  <a:rPr lang="en-US" sz="4622" dirty="0"/>
                  <a:t>OAB </a:t>
                </a:r>
                <a:r>
                  <a:rPr lang="en-US" sz="4622" dirty="0" err="1"/>
                  <a:t>vuông</a:t>
                </a:r>
                <a:r>
                  <a:rPr lang="en-US" sz="4622" dirty="0"/>
                  <a:t> </a:t>
                </a:r>
                <a:r>
                  <a:rPr lang="en-US" sz="4622" dirty="0" err="1"/>
                  <a:t>cân</a:t>
                </a:r>
                <a:r>
                  <a:rPr lang="en-US" sz="4622" dirty="0"/>
                  <a:t> </a:t>
                </a:r>
                <a:r>
                  <a:rPr lang="en-US" sz="4622" dirty="0" err="1"/>
                  <a:t>tại</a:t>
                </a:r>
                <a:r>
                  <a:rPr lang="en-US" sz="4622" dirty="0"/>
                  <a:t> A </a:t>
                </a:r>
                <a:r>
                  <a:rPr lang="en-US" sz="4622" dirty="0">
                    <a:sym typeface="Symbol" panose="05050102010706020507" pitchFamily="18" charset="2"/>
                  </a:rPr>
                  <a:t></a:t>
                </a:r>
                <a:r>
                  <a:rPr lang="en-US" sz="4622" dirty="0"/>
                  <a:t> S</a:t>
                </a:r>
                <a:r>
                  <a:rPr lang="en-US" sz="4622" baseline="-25000" dirty="0"/>
                  <a:t>OAB</a:t>
                </a:r>
                <a:r>
                  <a:rPr lang="en-US" sz="4622" dirty="0"/>
                  <a:t> = 5</a:t>
                </a:r>
              </a:p>
              <a:p>
                <a:pPr lvl="0"/>
                <a:endParaRPr lang="en-US" sz="4622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4A3EA4B-D8CC-4DDE-98D7-614C8188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46" y="5149002"/>
                <a:ext cx="17244063" cy="4537470"/>
              </a:xfrm>
              <a:prstGeom prst="rect">
                <a:avLst/>
              </a:prstGeom>
              <a:blipFill>
                <a:blip r:embed="rId5"/>
                <a:stretch>
                  <a:fillRect l="-1236" t="-388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730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4563195" y="185084"/>
            <a:ext cx="1066628" cy="99057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43523" y="1793218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4622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61130" y="1323568"/>
            <a:ext cx="17244061" cy="2824711"/>
          </a:xfrm>
          <a:prstGeom prst="rect">
            <a:avLst/>
          </a:prstGeom>
          <a:solidFill>
            <a:srgbClr val="FAFFF3"/>
          </a:solidFill>
          <a:ln>
            <a:solidFill>
              <a:srgbClr val="FFC000"/>
            </a:solidFill>
            <a:prstDash val="sysDash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622" b="1" dirty="0">
              <a:solidFill>
                <a:srgbClr val="FF0000"/>
              </a:solidFill>
            </a:endParaRPr>
          </a:p>
          <a:p>
            <a:r>
              <a:rPr lang="en-US" sz="4622" b="1" dirty="0">
                <a:solidFill>
                  <a:srgbClr val="FF0000"/>
                </a:solidFill>
              </a:rPr>
              <a:t>④. </a:t>
            </a:r>
            <a:r>
              <a:rPr lang="en-US" sz="4622" b="1" dirty="0" err="1">
                <a:solidFill>
                  <a:srgbClr val="FF0000"/>
                </a:solidFill>
              </a:rPr>
              <a:t>Dạng</a:t>
            </a:r>
            <a:r>
              <a:rPr lang="en-US" sz="4622" b="1" dirty="0">
                <a:solidFill>
                  <a:srgbClr val="FF0000"/>
                </a:solidFill>
              </a:rPr>
              <a:t> 4:</a:t>
            </a:r>
            <a:r>
              <a:rPr lang="en-US" sz="4622" dirty="0">
                <a:solidFill>
                  <a:srgbClr val="FF0000"/>
                </a:solidFill>
              </a:rPr>
              <a:t> </a:t>
            </a:r>
            <a:r>
              <a:rPr lang="en-US" sz="4622" b="1" dirty="0" err="1"/>
              <a:t>Toán</a:t>
            </a:r>
            <a:r>
              <a:rPr lang="en-US" sz="4622" b="1" dirty="0"/>
              <a:t> </a:t>
            </a:r>
            <a:r>
              <a:rPr lang="en-US" sz="4622" b="1" dirty="0" err="1"/>
              <a:t>chứng</a:t>
            </a:r>
            <a:r>
              <a:rPr lang="en-US" sz="4622" b="1" dirty="0"/>
              <a:t> </a:t>
            </a:r>
            <a:r>
              <a:rPr lang="en-US" sz="4622" b="1" dirty="0" err="1"/>
              <a:t>minh</a:t>
            </a:r>
            <a:r>
              <a:rPr lang="en-US" sz="4622" b="1" dirty="0"/>
              <a:t> </a:t>
            </a:r>
            <a:endParaRPr lang="en-US" sz="4622" dirty="0"/>
          </a:p>
          <a:p>
            <a:endParaRPr lang="en-US" sz="4622" dirty="0"/>
          </a:p>
        </p:txBody>
      </p:sp>
      <p:sp>
        <p:nvSpPr>
          <p:cNvPr id="19" name="Hexagon 26">
            <a:extLst>
              <a:ext uri="{FF2B5EF4-FFF2-40B4-BE49-F238E27FC236}">
                <a16:creationId xmlns:a16="http://schemas.microsoft.com/office/drawing/2014/main" xmlns="" id="{D6C17B40-6E5F-4ADB-A3BE-07CDA82600F4}"/>
              </a:ext>
            </a:extLst>
          </p:cNvPr>
          <p:cNvSpPr/>
          <p:nvPr/>
        </p:nvSpPr>
        <p:spPr bwMode="auto">
          <a:xfrm>
            <a:off x="5629819" y="185084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:a16="http://schemas.microsoft.com/office/drawing/2014/main" xmlns="" id="{A71F730E-E637-4D42-BF72-327795F10DD9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F7274610-B33E-4616-B8EB-4F3DA7D0BE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767" y="4247535"/>
                <a:ext cx="17244063" cy="385127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622" b="1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r>
                  <a:rPr lang="en-US" sz="4622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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Phương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pháp</a:t>
                </a:r>
                <a:endParaRPr lang="en-US" sz="4622" b="1" dirty="0">
                  <a:solidFill>
                    <a:srgbClr val="FF0000"/>
                  </a:solidFill>
                </a:endParaRPr>
              </a:p>
              <a:p>
                <a:pPr lvl="0"/>
                <a:r>
                  <a:rPr lang="en-US" sz="4622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en-US" sz="4622" dirty="0"/>
                  <a:t> Ta </a:t>
                </a:r>
                <a:r>
                  <a:rPr lang="en-US" sz="4622" dirty="0" err="1"/>
                  <a:t>có</a:t>
                </a:r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622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622" dirty="0"/>
                  <a:t> </a:t>
                </a:r>
                <a:r>
                  <a:rPr lang="en-US" sz="4622" dirty="0" err="1"/>
                  <a:t>đều</a:t>
                </a:r>
                <a:r>
                  <a:rPr lang="en-US" sz="4622" dirty="0"/>
                  <a:t> </a:t>
                </a:r>
                <a:r>
                  <a:rPr lang="en-US" sz="4622" dirty="0" err="1"/>
                  <a:t>khác</a:t>
                </a:r>
                <a:r>
                  <a:rPr lang="en-US" sz="4622" dirty="0"/>
                  <a:t> </a:t>
                </a:r>
                <a:r>
                  <a:rPr lang="en-US" sz="4622" dirty="0" err="1"/>
                  <a:t>vectơ</a:t>
                </a:r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622" dirty="0"/>
                  <a:t> </a:t>
                </a:r>
                <a:r>
                  <a:rPr lang="en-US" sz="4622" dirty="0" err="1"/>
                  <a:t>vuông</a:t>
                </a:r>
                <a:r>
                  <a:rPr lang="en-US" sz="4622" dirty="0"/>
                  <a:t> </a:t>
                </a:r>
                <a:r>
                  <a:rPr lang="en-US" sz="4622" dirty="0" err="1"/>
                  <a:t>góc</a:t>
                </a:r>
                <a:r>
                  <a:rPr lang="en-US" sz="4622" dirty="0"/>
                  <a:t> </a:t>
                </a:r>
                <a:r>
                  <a:rPr lang="en-US" sz="4622" dirty="0" err="1"/>
                  <a:t>với</a:t>
                </a:r>
                <a:r>
                  <a:rPr lang="en-US" sz="4622" dirty="0"/>
                  <a:t> </a:t>
                </a:r>
                <a:r>
                  <a:rPr lang="en-US" sz="4622" dirty="0" err="1"/>
                  <a:t>nhau</a:t>
                </a:r>
                <a:r>
                  <a:rPr lang="en-US" sz="4622" dirty="0"/>
                  <a:t> </a:t>
                </a:r>
                <a:r>
                  <a:rPr lang="en-US" sz="4622" dirty="0" err="1"/>
                  <a:t>khi</a:t>
                </a:r>
                <a:r>
                  <a:rPr lang="en-US" sz="4622" dirty="0"/>
                  <a:t> </a:t>
                </a:r>
                <a:r>
                  <a:rPr lang="en-US" sz="4622" dirty="0" err="1"/>
                  <a:t>và</a:t>
                </a:r>
                <a:r>
                  <a:rPr lang="en-US" sz="4622" dirty="0"/>
                  <a:t> </a:t>
                </a:r>
                <a:r>
                  <a:rPr lang="en-US" sz="4622" dirty="0" err="1"/>
                  <a:t>chỉ</a:t>
                </a:r>
                <a:r>
                  <a:rPr lang="en-US" sz="4622" dirty="0"/>
                  <a:t> </a:t>
                </a:r>
                <a:r>
                  <a:rPr lang="en-US" sz="4622" dirty="0" err="1"/>
                  <a:t>khi</a:t>
                </a:r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22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622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622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622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622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4622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7274610-B33E-4616-B8EB-4F3DA7D0B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67" y="4247535"/>
                <a:ext cx="17244063" cy="3851277"/>
              </a:xfrm>
              <a:prstGeom prst="rect">
                <a:avLst/>
              </a:prstGeom>
              <a:blipFill>
                <a:blip r:embed="rId5"/>
                <a:stretch>
                  <a:fillRect l="-1236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821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4494024" y="109837"/>
            <a:ext cx="1066628" cy="99057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95634" y="1730835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4622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5664229" y="178756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1CB4C6FF-9D2A-4DB8-995D-95E7EA1CCA0B}"/>
              </a:ext>
            </a:extLst>
          </p:cNvPr>
          <p:cNvSpPr txBox="1">
            <a:spLocks/>
          </p:cNvSpPr>
          <p:nvPr/>
        </p:nvSpPr>
        <p:spPr>
          <a:xfrm>
            <a:off x="250462" y="1329509"/>
            <a:ext cx="17263447" cy="3193244"/>
          </a:xfrm>
          <a:prstGeom prst="rect">
            <a:avLst/>
          </a:prstGeom>
          <a:solidFill>
            <a:srgbClr val="FFFFCC"/>
          </a:solidFill>
          <a:ln>
            <a:solidFill>
              <a:srgbClr val="0000CC"/>
            </a:solidFill>
            <a:prstDash val="sysDash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622" b="1" dirty="0">
              <a:solidFill>
                <a:srgbClr val="FF0000"/>
              </a:solidFill>
            </a:endParaRPr>
          </a:p>
          <a:p>
            <a:r>
              <a:rPr lang="en-US" sz="4622" b="1" dirty="0" err="1">
                <a:solidFill>
                  <a:srgbClr val="FF0000"/>
                </a:solidFill>
              </a:rPr>
              <a:t>Câu</a:t>
            </a:r>
            <a:r>
              <a:rPr lang="en-US" sz="4622" b="1" dirty="0">
                <a:solidFill>
                  <a:srgbClr val="FF0000"/>
                </a:solidFill>
              </a:rPr>
              <a:t> </a:t>
            </a:r>
            <a:r>
              <a:rPr lang="en-US" sz="4622" b="1" dirty="0">
                <a:solidFill>
                  <a:srgbClr val="FF0000"/>
                </a:solidFill>
                <a:sym typeface="Wingdings" panose="05000000000000000000" pitchFamily="2" charset="2"/>
              </a:rPr>
              <a:t></a:t>
            </a:r>
            <a:r>
              <a:rPr lang="en-US" sz="4622" b="1" dirty="0">
                <a:solidFill>
                  <a:srgbClr val="FF0000"/>
                </a:solidFill>
              </a:rPr>
              <a:t>. </a:t>
            </a:r>
            <a:r>
              <a:rPr lang="en-US" sz="4622" dirty="0"/>
              <a:t>Cho A(7; –3), B(8; 4), C(1; 5), D(0; –2). </a:t>
            </a:r>
            <a:r>
              <a:rPr lang="en-US" sz="4622" dirty="0" err="1"/>
              <a:t>Chứng</a:t>
            </a:r>
            <a:r>
              <a:rPr lang="en-US" sz="4622" dirty="0"/>
              <a:t> </a:t>
            </a:r>
            <a:r>
              <a:rPr lang="en-US" sz="4622" dirty="0" err="1"/>
              <a:t>minh</a:t>
            </a:r>
            <a:r>
              <a:rPr lang="en-US" sz="4622" dirty="0"/>
              <a:t> ABCD </a:t>
            </a:r>
            <a:r>
              <a:rPr lang="en-US" sz="4622" dirty="0" err="1"/>
              <a:t>là</a:t>
            </a:r>
            <a:r>
              <a:rPr lang="en-US" sz="4622" dirty="0"/>
              <a:t> </a:t>
            </a:r>
            <a:r>
              <a:rPr lang="en-US" sz="4622" dirty="0" err="1"/>
              <a:t>hình</a:t>
            </a:r>
            <a:r>
              <a:rPr lang="en-US" sz="4622" dirty="0"/>
              <a:t> </a:t>
            </a:r>
            <a:r>
              <a:rPr lang="en-US" sz="4622" dirty="0" err="1"/>
              <a:t>vuông</a:t>
            </a:r>
            <a:r>
              <a:rPr lang="en-US" sz="4622" dirty="0"/>
              <a:t>.</a:t>
            </a:r>
          </a:p>
          <a:p>
            <a:pPr marL="2221903" indent="-2221903"/>
            <a:endParaRPr lang="en-US" sz="4622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64A3EA4B-D8CC-4DDE-98D7-614C8188E65B}"/>
              </a:ext>
            </a:extLst>
          </p:cNvPr>
          <p:cNvSpPr txBox="1">
            <a:spLocks/>
          </p:cNvSpPr>
          <p:nvPr/>
        </p:nvSpPr>
        <p:spPr>
          <a:xfrm>
            <a:off x="269846" y="4634708"/>
            <a:ext cx="17244063" cy="4715691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22" b="1" dirty="0">
                <a:solidFill>
                  <a:srgbClr val="FF0000"/>
                </a:solidFill>
                <a:sym typeface="Wingdings" panose="05000000000000000000" pitchFamily="2" charset="2"/>
              </a:rPr>
              <a:t> </a:t>
            </a:r>
            <a:r>
              <a:rPr lang="en-US" sz="4622" b="1" dirty="0" err="1">
                <a:solidFill>
                  <a:srgbClr val="FF0000"/>
                </a:solidFill>
              </a:rPr>
              <a:t>Lời</a:t>
            </a:r>
            <a:r>
              <a:rPr lang="en-US" sz="4622" b="1" dirty="0">
                <a:solidFill>
                  <a:srgbClr val="FF0000"/>
                </a:solidFill>
              </a:rPr>
              <a:t> </a:t>
            </a:r>
            <a:r>
              <a:rPr lang="en-US" sz="4622" b="1" dirty="0" err="1">
                <a:solidFill>
                  <a:srgbClr val="FF0000"/>
                </a:solidFill>
              </a:rPr>
              <a:t>giải</a:t>
            </a:r>
            <a:r>
              <a:rPr lang="en-US" sz="4622" b="1" dirty="0">
                <a:solidFill>
                  <a:srgbClr val="FF0000"/>
                </a:solidFill>
              </a:rPr>
              <a:t>: </a:t>
            </a:r>
          </a:p>
          <a:p>
            <a:pPr marL="1240506" indent="-740635" algn="just">
              <a:buClr>
                <a:srgbClr val="FF0000"/>
              </a:buClr>
              <a:buFont typeface="+mj-lt"/>
              <a:buAutoNum type="arabicPeriod"/>
            </a:pPr>
            <a:r>
              <a:rPr lang="en-US" sz="4622" dirty="0" err="1"/>
              <a:t>Cách</a:t>
            </a:r>
            <a:r>
              <a:rPr lang="en-US" sz="4622" dirty="0"/>
              <a:t> 1: ABCD </a:t>
            </a:r>
            <a:r>
              <a:rPr lang="en-US" sz="4622" dirty="0" err="1"/>
              <a:t>là</a:t>
            </a:r>
            <a:r>
              <a:rPr lang="en-US" sz="4622" dirty="0"/>
              <a:t> </a:t>
            </a:r>
            <a:r>
              <a:rPr lang="en-US" sz="4622" dirty="0" err="1"/>
              <a:t>hình</a:t>
            </a:r>
            <a:r>
              <a:rPr lang="en-US" sz="4622" dirty="0"/>
              <a:t> </a:t>
            </a:r>
            <a:r>
              <a:rPr lang="en-US" sz="4622" dirty="0" err="1"/>
              <a:t>thoi</a:t>
            </a:r>
            <a:r>
              <a:rPr lang="en-US" sz="4622" dirty="0"/>
              <a:t> </a:t>
            </a:r>
            <a:r>
              <a:rPr lang="en-US" sz="4622" dirty="0" err="1"/>
              <a:t>có</a:t>
            </a:r>
            <a:r>
              <a:rPr lang="en-US" sz="4622" dirty="0"/>
              <a:t> </a:t>
            </a:r>
            <a:r>
              <a:rPr lang="en-US" sz="4622" dirty="0" err="1"/>
              <a:t>một</a:t>
            </a:r>
            <a:r>
              <a:rPr lang="en-US" sz="4622" dirty="0"/>
              <a:t> </a:t>
            </a:r>
            <a:r>
              <a:rPr lang="en-US" sz="4622" dirty="0" err="1"/>
              <a:t>góc</a:t>
            </a:r>
            <a:r>
              <a:rPr lang="en-US" sz="4622" dirty="0"/>
              <a:t> </a:t>
            </a:r>
            <a:r>
              <a:rPr lang="en-US" sz="4622" dirty="0" err="1"/>
              <a:t>vuông</a:t>
            </a:r>
            <a:endParaRPr lang="en-US" sz="4622" dirty="0"/>
          </a:p>
          <a:p>
            <a:pPr marL="1240506" indent="-740635" algn="just">
              <a:buClr>
                <a:srgbClr val="FF0000"/>
              </a:buClr>
              <a:buFont typeface="+mj-lt"/>
              <a:buAutoNum type="arabicPeriod"/>
            </a:pPr>
            <a:r>
              <a:rPr lang="en-US" sz="4622" dirty="0" err="1"/>
              <a:t>Cách</a:t>
            </a:r>
            <a:r>
              <a:rPr lang="en-US" sz="4622" dirty="0"/>
              <a:t> 2: ABCD </a:t>
            </a:r>
            <a:r>
              <a:rPr lang="en-US" sz="4622" dirty="0" err="1"/>
              <a:t>là</a:t>
            </a:r>
            <a:r>
              <a:rPr lang="en-US" sz="4622" dirty="0"/>
              <a:t> </a:t>
            </a:r>
            <a:r>
              <a:rPr lang="en-US" sz="4622" dirty="0" err="1"/>
              <a:t>hình</a:t>
            </a:r>
            <a:r>
              <a:rPr lang="en-US" sz="4622" dirty="0"/>
              <a:t> </a:t>
            </a:r>
            <a:r>
              <a:rPr lang="en-US" sz="4622" dirty="0" err="1"/>
              <a:t>thoi</a:t>
            </a:r>
            <a:r>
              <a:rPr lang="en-US" sz="4622" dirty="0"/>
              <a:t> </a:t>
            </a:r>
            <a:r>
              <a:rPr lang="en-US" sz="4622" dirty="0" err="1"/>
              <a:t>có</a:t>
            </a:r>
            <a:r>
              <a:rPr lang="en-US" sz="4622" dirty="0"/>
              <a:t> </a:t>
            </a:r>
            <a:r>
              <a:rPr lang="en-US" sz="4622" dirty="0" err="1"/>
              <a:t>hai</a:t>
            </a:r>
            <a:r>
              <a:rPr lang="en-US" sz="4622" dirty="0"/>
              <a:t> </a:t>
            </a:r>
            <a:r>
              <a:rPr lang="en-US" sz="4622" dirty="0" err="1"/>
              <a:t>đường</a:t>
            </a:r>
            <a:r>
              <a:rPr lang="en-US" sz="4622" dirty="0"/>
              <a:t> </a:t>
            </a:r>
            <a:r>
              <a:rPr lang="en-US" sz="4622" dirty="0" err="1"/>
              <a:t>chéo</a:t>
            </a:r>
            <a:r>
              <a:rPr lang="en-US" sz="4622" dirty="0"/>
              <a:t> </a:t>
            </a:r>
            <a:r>
              <a:rPr lang="en-US" sz="4622" dirty="0" err="1"/>
              <a:t>bằng</a:t>
            </a:r>
            <a:r>
              <a:rPr lang="en-US" sz="4622" dirty="0"/>
              <a:t> </a:t>
            </a:r>
            <a:r>
              <a:rPr lang="en-US" sz="4622" dirty="0" err="1"/>
              <a:t>nhau</a:t>
            </a:r>
            <a:endParaRPr lang="en-US" sz="4622" dirty="0"/>
          </a:p>
          <a:p>
            <a:pPr marL="1240506" indent="-740635" algn="just">
              <a:buClr>
                <a:srgbClr val="FF0000"/>
              </a:buClr>
              <a:buFont typeface="+mj-lt"/>
              <a:buAutoNum type="arabicPeriod"/>
            </a:pPr>
            <a:r>
              <a:rPr lang="en-US" sz="4622" dirty="0" err="1"/>
              <a:t>Cách</a:t>
            </a:r>
            <a:r>
              <a:rPr lang="en-US" sz="4622" dirty="0"/>
              <a:t> 3: ABCD </a:t>
            </a:r>
            <a:r>
              <a:rPr lang="en-US" sz="4622" dirty="0" err="1"/>
              <a:t>là</a:t>
            </a:r>
            <a:r>
              <a:rPr lang="en-US" sz="4622" dirty="0"/>
              <a:t> </a:t>
            </a:r>
            <a:r>
              <a:rPr lang="en-US" sz="4622" dirty="0" err="1"/>
              <a:t>hình</a:t>
            </a:r>
            <a:r>
              <a:rPr lang="en-US" sz="4622" dirty="0"/>
              <a:t> </a:t>
            </a:r>
            <a:r>
              <a:rPr lang="en-US" sz="4622" dirty="0" err="1"/>
              <a:t>chữ</a:t>
            </a:r>
            <a:r>
              <a:rPr lang="en-US" sz="4622" dirty="0"/>
              <a:t> </a:t>
            </a:r>
            <a:r>
              <a:rPr lang="en-US" sz="4622" dirty="0" err="1"/>
              <a:t>nhật</a:t>
            </a:r>
            <a:r>
              <a:rPr lang="en-US" sz="4622" dirty="0"/>
              <a:t> </a:t>
            </a:r>
            <a:r>
              <a:rPr lang="en-US" sz="4622" dirty="0" err="1"/>
              <a:t>có</a:t>
            </a:r>
            <a:r>
              <a:rPr lang="en-US" sz="4622" dirty="0"/>
              <a:t> </a:t>
            </a:r>
            <a:r>
              <a:rPr lang="en-US" sz="4622" dirty="0" err="1"/>
              <a:t>hai</a:t>
            </a:r>
            <a:r>
              <a:rPr lang="en-US" sz="4622" dirty="0"/>
              <a:t> </a:t>
            </a:r>
            <a:r>
              <a:rPr lang="en-US" sz="4622" dirty="0" err="1"/>
              <a:t>đường</a:t>
            </a:r>
            <a:r>
              <a:rPr lang="en-US" sz="4622" dirty="0"/>
              <a:t> </a:t>
            </a:r>
            <a:r>
              <a:rPr lang="en-US" sz="4622" dirty="0" err="1"/>
              <a:t>chéo</a:t>
            </a:r>
            <a:r>
              <a:rPr lang="en-US" sz="4622" dirty="0"/>
              <a:t> </a:t>
            </a:r>
            <a:r>
              <a:rPr lang="en-US" sz="4622" dirty="0" err="1"/>
              <a:t>vuông</a:t>
            </a:r>
            <a:r>
              <a:rPr lang="en-US" sz="4622" dirty="0"/>
              <a:t> </a:t>
            </a:r>
            <a:r>
              <a:rPr lang="en-US" sz="4622" dirty="0" err="1"/>
              <a:t>góc</a:t>
            </a:r>
            <a:endParaRPr lang="en-US" sz="4622" dirty="0"/>
          </a:p>
          <a:p>
            <a:pPr marL="1240506" indent="-740635" algn="just">
              <a:buClr>
                <a:srgbClr val="FF0000"/>
              </a:buClr>
              <a:buFont typeface="+mj-lt"/>
              <a:buAutoNum type="arabicPeriod"/>
            </a:pPr>
            <a:r>
              <a:rPr lang="en-US" sz="4622" dirty="0" err="1"/>
              <a:t>Cách</a:t>
            </a:r>
            <a:r>
              <a:rPr lang="en-US" sz="4622" dirty="0"/>
              <a:t> 4: ABCD </a:t>
            </a:r>
            <a:r>
              <a:rPr lang="en-US" sz="4622" dirty="0" err="1"/>
              <a:t>là</a:t>
            </a:r>
            <a:r>
              <a:rPr lang="en-US" sz="4622" dirty="0"/>
              <a:t> </a:t>
            </a:r>
            <a:r>
              <a:rPr lang="en-US" sz="4622" dirty="0" err="1"/>
              <a:t>hình</a:t>
            </a:r>
            <a:r>
              <a:rPr lang="en-US" sz="4622" dirty="0"/>
              <a:t> </a:t>
            </a:r>
            <a:r>
              <a:rPr lang="en-US" sz="4622" dirty="0" err="1"/>
              <a:t>chữ</a:t>
            </a:r>
            <a:r>
              <a:rPr lang="en-US" sz="4622" dirty="0"/>
              <a:t> </a:t>
            </a:r>
            <a:r>
              <a:rPr lang="en-US" sz="4622" dirty="0" err="1"/>
              <a:t>nhật</a:t>
            </a:r>
            <a:r>
              <a:rPr lang="en-US" sz="4622" dirty="0"/>
              <a:t> </a:t>
            </a:r>
            <a:r>
              <a:rPr lang="en-US" sz="4622" dirty="0" err="1"/>
              <a:t>có</a:t>
            </a:r>
            <a:r>
              <a:rPr lang="en-US" sz="4622" dirty="0"/>
              <a:t> </a:t>
            </a:r>
            <a:r>
              <a:rPr lang="en-US" sz="4622" dirty="0" err="1"/>
              <a:t>hai</a:t>
            </a:r>
            <a:r>
              <a:rPr lang="en-US" sz="4622" dirty="0"/>
              <a:t> </a:t>
            </a:r>
            <a:r>
              <a:rPr lang="en-US" sz="4622" dirty="0" err="1"/>
              <a:t>cạnh</a:t>
            </a:r>
            <a:r>
              <a:rPr lang="en-US" sz="4622" dirty="0"/>
              <a:t> </a:t>
            </a:r>
            <a:r>
              <a:rPr lang="en-US" sz="4622" dirty="0" err="1"/>
              <a:t>liên</a:t>
            </a:r>
            <a:r>
              <a:rPr lang="en-US" sz="4622" dirty="0"/>
              <a:t> </a:t>
            </a:r>
            <a:r>
              <a:rPr lang="en-US" sz="4622" dirty="0" err="1"/>
              <a:t>tiếp</a:t>
            </a:r>
            <a:r>
              <a:rPr lang="en-US" sz="4622" dirty="0"/>
              <a:t> </a:t>
            </a:r>
            <a:r>
              <a:rPr lang="en-US" sz="4622" dirty="0" err="1"/>
              <a:t>bằng</a:t>
            </a:r>
            <a:r>
              <a:rPr lang="en-US" sz="4622" dirty="0"/>
              <a:t> </a:t>
            </a:r>
            <a:r>
              <a:rPr lang="en-US" sz="4622" dirty="0" err="1"/>
              <a:t>nhau</a:t>
            </a:r>
            <a:endParaRPr lang="en-US" sz="4622" dirty="0"/>
          </a:p>
          <a:p>
            <a:pPr lvl="0"/>
            <a:endParaRPr lang="en-US" sz="4622" dirty="0"/>
          </a:p>
        </p:txBody>
      </p:sp>
    </p:spTree>
    <p:extLst>
      <p:ext uri="{BB962C8B-B14F-4D97-AF65-F5344CB8AC3E}">
        <p14:creationId xmlns:p14="http://schemas.microsoft.com/office/powerpoint/2010/main" val="2774427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4494024" y="109837"/>
            <a:ext cx="1066628" cy="99057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95634" y="1730835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4622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5664229" y="178756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83E7C4D7-F4C4-4F6C-87A6-8260675AB9E9}"/>
              </a:ext>
            </a:extLst>
          </p:cNvPr>
          <p:cNvSpPr txBox="1">
            <a:spLocks/>
          </p:cNvSpPr>
          <p:nvPr/>
        </p:nvSpPr>
        <p:spPr>
          <a:xfrm>
            <a:off x="201614" y="1279018"/>
            <a:ext cx="17263447" cy="2933739"/>
          </a:xfrm>
          <a:prstGeom prst="rect">
            <a:avLst/>
          </a:prstGeom>
          <a:solidFill>
            <a:srgbClr val="FFFFCC"/>
          </a:solidFill>
          <a:ln>
            <a:solidFill>
              <a:srgbClr val="0000CC"/>
            </a:solidFill>
            <a:prstDash val="sysDash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1648" indent="-2141648" algn="just"/>
            <a:endParaRPr lang="en-US" sz="4622" b="1" dirty="0">
              <a:solidFill>
                <a:srgbClr val="FF0000"/>
              </a:solidFill>
            </a:endParaRPr>
          </a:p>
          <a:p>
            <a:pPr marL="2141648" indent="-2141648" algn="just"/>
            <a:r>
              <a:rPr lang="en-US" sz="4622" b="1" dirty="0" err="1">
                <a:solidFill>
                  <a:srgbClr val="FF0000"/>
                </a:solidFill>
              </a:rPr>
              <a:t>Câu</a:t>
            </a:r>
            <a:r>
              <a:rPr lang="en-US" sz="4622" b="1" dirty="0">
                <a:solidFill>
                  <a:srgbClr val="FF0000"/>
                </a:solidFill>
              </a:rPr>
              <a:t> </a:t>
            </a:r>
            <a:r>
              <a:rPr lang="en-US" sz="4622" b="1" dirty="0">
                <a:solidFill>
                  <a:srgbClr val="FF0000"/>
                </a:solidFill>
                <a:sym typeface="Wingdings" panose="05000000000000000000" pitchFamily="2" charset="2"/>
              </a:rPr>
              <a:t></a:t>
            </a:r>
            <a:r>
              <a:rPr lang="en-US" sz="4622" b="1" dirty="0">
                <a:solidFill>
                  <a:srgbClr val="FF0000"/>
                </a:solidFill>
              </a:rPr>
              <a:t>. </a:t>
            </a:r>
            <a:r>
              <a:rPr lang="en-US" sz="4622" dirty="0"/>
              <a:t>Cho A(–2; 1). </a:t>
            </a:r>
            <a:r>
              <a:rPr lang="en-US" sz="4622" dirty="0" err="1"/>
              <a:t>Gọi</a:t>
            </a:r>
            <a:r>
              <a:rPr lang="en-US" sz="4622" dirty="0"/>
              <a:t> B </a:t>
            </a:r>
            <a:r>
              <a:rPr lang="en-US" sz="4622" dirty="0" err="1"/>
              <a:t>là</a:t>
            </a:r>
            <a:r>
              <a:rPr lang="en-US" sz="4622" dirty="0"/>
              <a:t> </a:t>
            </a:r>
            <a:r>
              <a:rPr lang="en-US" sz="4622" dirty="0" err="1"/>
              <a:t>điểm</a:t>
            </a:r>
            <a:r>
              <a:rPr lang="en-US" sz="4622" dirty="0"/>
              <a:t> </a:t>
            </a:r>
            <a:r>
              <a:rPr lang="en-US" sz="4622" dirty="0" err="1"/>
              <a:t>đối</a:t>
            </a:r>
            <a:r>
              <a:rPr lang="en-US" sz="4622" dirty="0"/>
              <a:t> </a:t>
            </a:r>
            <a:r>
              <a:rPr lang="en-US" sz="4622" dirty="0" err="1"/>
              <a:t>xứng</a:t>
            </a:r>
            <a:r>
              <a:rPr lang="en-US" sz="4622" dirty="0"/>
              <a:t> </a:t>
            </a:r>
            <a:r>
              <a:rPr lang="en-US" sz="4622" dirty="0" err="1"/>
              <a:t>với</a:t>
            </a:r>
            <a:r>
              <a:rPr lang="en-US" sz="4622" dirty="0"/>
              <a:t> A qua O. </a:t>
            </a:r>
            <a:r>
              <a:rPr lang="en-US" sz="4622" dirty="0" err="1"/>
              <a:t>Tìm</a:t>
            </a:r>
            <a:r>
              <a:rPr lang="en-US" sz="4622" dirty="0"/>
              <a:t> </a:t>
            </a:r>
            <a:r>
              <a:rPr lang="en-US" sz="4622" dirty="0" err="1"/>
              <a:t>toạ</a:t>
            </a:r>
            <a:r>
              <a:rPr lang="en-US" sz="4622" dirty="0"/>
              <a:t> </a:t>
            </a:r>
            <a:r>
              <a:rPr lang="en-US" sz="4622" dirty="0" err="1"/>
              <a:t>độ</a:t>
            </a:r>
            <a:r>
              <a:rPr lang="en-US" sz="4622" dirty="0"/>
              <a:t> </a:t>
            </a:r>
            <a:r>
              <a:rPr lang="en-US" sz="4622" dirty="0" err="1"/>
              <a:t>điểm</a:t>
            </a:r>
            <a:r>
              <a:rPr lang="en-US" sz="4622" dirty="0"/>
              <a:t> C </a:t>
            </a:r>
            <a:r>
              <a:rPr lang="en-US" sz="4622" dirty="0" err="1"/>
              <a:t>có</a:t>
            </a:r>
            <a:r>
              <a:rPr lang="en-US" sz="4622" dirty="0"/>
              <a:t> tung </a:t>
            </a:r>
            <a:r>
              <a:rPr lang="en-US" sz="4622" dirty="0" err="1"/>
              <a:t>độ</a:t>
            </a:r>
            <a:r>
              <a:rPr lang="en-US" sz="4622" dirty="0"/>
              <a:t> </a:t>
            </a:r>
            <a:r>
              <a:rPr lang="en-US" sz="4622" dirty="0" err="1"/>
              <a:t>bằng</a:t>
            </a:r>
            <a:r>
              <a:rPr lang="en-US" sz="4622" dirty="0"/>
              <a:t> 2 </a:t>
            </a:r>
            <a:r>
              <a:rPr lang="en-US" sz="4622" dirty="0" err="1"/>
              <a:t>sao</a:t>
            </a:r>
            <a:r>
              <a:rPr lang="en-US" sz="4622" dirty="0"/>
              <a:t> </a:t>
            </a:r>
            <a:r>
              <a:rPr lang="en-US" sz="4622" dirty="0" err="1"/>
              <a:t>cho</a:t>
            </a:r>
            <a:r>
              <a:rPr lang="en-US" sz="4622" dirty="0"/>
              <a:t> </a:t>
            </a:r>
            <a:r>
              <a:rPr lang="en-US" sz="4622" dirty="0">
                <a:sym typeface="Symbol" panose="05050102010706020507" pitchFamily="18" charset="2"/>
              </a:rPr>
              <a:t></a:t>
            </a:r>
            <a:r>
              <a:rPr lang="en-US" sz="4622" dirty="0"/>
              <a:t>ABC </a:t>
            </a:r>
            <a:r>
              <a:rPr lang="en-US" sz="4622" dirty="0" err="1"/>
              <a:t>vuông</a:t>
            </a:r>
            <a:r>
              <a:rPr lang="en-US" sz="4622" dirty="0"/>
              <a:t> ở C.</a:t>
            </a:r>
          </a:p>
          <a:p>
            <a:pPr marL="2141648" indent="-2141648" algn="just"/>
            <a:endParaRPr lang="en-US" sz="462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xmlns="" id="{5B50F347-65BB-4D06-BB47-BC71CD00CA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31" y="4383943"/>
                <a:ext cx="17244063" cy="4875306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60380" indent="-660380">
                  <a:buFont typeface="Wingdings" panose="05000000000000000000" pitchFamily="2" charset="2"/>
                  <a:buChar char="þ"/>
                </a:pPr>
                <a:endParaRPr lang="en-US" sz="4622" b="1" dirty="0">
                  <a:solidFill>
                    <a:srgbClr val="FF0000"/>
                  </a:solidFill>
                </a:endParaRPr>
              </a:p>
              <a:p>
                <a:pPr marL="660380" indent="-660380">
                  <a:buFont typeface="Wingdings" panose="05000000000000000000" pitchFamily="2" charset="2"/>
                  <a:buChar char="þ"/>
                </a:pPr>
                <a:r>
                  <a:rPr lang="en-US" sz="4622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lvl="0"/>
                <a:r>
                  <a:rPr lang="fr-FR" sz="4622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  </a:t>
                </a:r>
                <a:r>
                  <a:rPr lang="fr-FR" sz="4622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Ta </a:t>
                </a:r>
                <a:r>
                  <a:rPr lang="fr-FR" sz="4622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có</a:t>
                </a:r>
                <a:r>
                  <a:rPr lang="fr-FR" sz="4622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622" dirty="0"/>
                  <a:t> = 0</a:t>
                </a:r>
              </a:p>
              <a:p>
                <a:pPr indent="2481010"/>
                <a:r>
                  <a:rPr lang="en-US" sz="4622" dirty="0">
                    <a:sym typeface="Symbol" panose="05050102010706020507" pitchFamily="18" charset="2"/>
                  </a:rPr>
                  <a:t></a:t>
                </a:r>
                <a:r>
                  <a:rPr lang="en-US" sz="4622" dirty="0"/>
                  <a:t> x = </a:t>
                </a:r>
                <a:r>
                  <a:rPr lang="en-US" sz="4622" dirty="0">
                    <a:sym typeface="Symbol" panose="05050102010706020507" pitchFamily="18" charset="2"/>
                  </a:rPr>
                  <a:t></a:t>
                </a:r>
                <a:r>
                  <a:rPr lang="en-US" sz="4622" dirty="0"/>
                  <a:t>1</a:t>
                </a:r>
              </a:p>
              <a:p>
                <a:pPr indent="2481010"/>
                <a:r>
                  <a:rPr lang="en-US" sz="4622" dirty="0">
                    <a:sym typeface="Symbol" panose="05050102010706020507" pitchFamily="18" charset="2"/>
                  </a:rPr>
                  <a:t></a:t>
                </a:r>
                <a:r>
                  <a:rPr lang="en-US" sz="4622" dirty="0"/>
                  <a:t> C</a:t>
                </a:r>
                <a:r>
                  <a:rPr lang="en-US" sz="4622" baseline="-25000" dirty="0"/>
                  <a:t>1</a:t>
                </a:r>
                <a:r>
                  <a:rPr lang="en-US" sz="4622" dirty="0"/>
                  <a:t>(1; 2) </a:t>
                </a:r>
                <a:r>
                  <a:rPr lang="en-US" sz="4622" dirty="0" err="1"/>
                  <a:t>và</a:t>
                </a:r>
                <a:r>
                  <a:rPr lang="en-US" sz="4622" dirty="0"/>
                  <a:t> C</a:t>
                </a:r>
                <a:r>
                  <a:rPr lang="en-US" sz="4622" baseline="-25000" dirty="0"/>
                  <a:t>2</a:t>
                </a:r>
                <a:r>
                  <a:rPr lang="en-US" sz="4622" dirty="0"/>
                  <a:t>(–1; 2)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B50F347-65BB-4D06-BB47-BC71CD00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31" y="4383943"/>
                <a:ext cx="17244063" cy="4875306"/>
              </a:xfrm>
              <a:prstGeom prst="rect">
                <a:avLst/>
              </a:prstGeom>
              <a:blipFill>
                <a:blip r:embed="rId5"/>
                <a:stretch>
                  <a:fillRect l="-1272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5F86E57-9A83-4088-AD44-B30AB3B8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2594984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140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367064"/>
                  <a:ext cx="5165878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50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367064"/>
                  <a:ext cx="5165878" cy="1015563"/>
                </a:xfrm>
                <a:prstGeom prst="rect">
                  <a:avLst/>
                </a:prstGeom>
                <a:blipFill>
                  <a:blip r:embed="rId4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367064"/>
                  <a:ext cx="5012778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130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367064"/>
                  <a:ext cx="5012778" cy="1015563"/>
                </a:xfrm>
                <a:prstGeom prst="rect">
                  <a:avLst/>
                </a:prstGeom>
                <a:blipFill>
                  <a:blip r:embed="rId5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367064"/>
                  <a:ext cx="5456471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90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367064"/>
                  <a:ext cx="5456471" cy="1015563"/>
                </a:xfrm>
                <a:prstGeom prst="rect">
                  <a:avLst/>
                </a:prstGeom>
                <a:blipFill>
                  <a:blip r:embed="rId6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bằng: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3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𝐶𝐴</m:t>
                            </m:r>
                          </m:e>
                        </m:acc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940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txt_A">
              <a:extLst>
                <a:ext uri="{FF2B5EF4-FFF2-40B4-BE49-F238E27FC236}">
                  <a16:creationId xmlns:a16="http://schemas.microsoft.com/office/drawing/2014/main" xmlns="" id="{E4506AFE-712F-493E-AC02-21FBBB3AE962}"/>
                </a:ext>
              </a:extLst>
            </p:cNvPr>
            <p:cNvSpPr/>
            <p:nvPr/>
          </p:nvSpPr>
          <p:spPr>
            <a:xfrm>
              <a:off x="1333651" y="4244540"/>
              <a:ext cx="4726018" cy="1260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578"/>
                </a:spcAft>
              </a:pPr>
              <a:r>
                <a:rPr lang="en-US" sz="4333" u="sng">
                  <a:solidFill>
                    <a:srgbClr val="002060"/>
                  </a:solidFill>
                  <a:latin typeface="Times New Roman" panose="0202060305040502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rPr>
                <a:t> </a:t>
              </a:r>
              <a:r>
                <a:rPr lang="en-US" sz="4333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10.</a:t>
              </a:r>
              <a:endParaRPr lang="en-US" sz="39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367064"/>
                  <a:ext cx="5165878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367064"/>
                  <a:ext cx="5165878" cy="1015563"/>
                </a:xfrm>
                <a:prstGeom prst="rect">
                  <a:avLst/>
                </a:prstGeom>
                <a:blipFill>
                  <a:blip r:embed="rId3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367064"/>
                  <a:ext cx="5012778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367064"/>
                  <a:ext cx="5012778" cy="1015563"/>
                </a:xfrm>
                <a:prstGeom prst="rect">
                  <a:avLst/>
                </a:prstGeom>
                <a:blipFill>
                  <a:blip r:embed="rId4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367064"/>
                  <a:ext cx="5456471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367064"/>
                  <a:ext cx="5456471" cy="1015563"/>
                </a:xfrm>
                <a:prstGeom prst="rect">
                  <a:avLst/>
                </a:prstGeom>
                <a:blipFill>
                  <a:blip r:embed="rId5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giác đều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trung điểm của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góc giữa hai vectơ </a:t>
                </a:r>
                <a14:m>
                  <m:oMath xmlns:m="http://schemas.openxmlformats.org/officeDocument/2006/math"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vi-VN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6"/>
                <a:stretch>
                  <a:fillRect l="-1591" t="-4025" r="-6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</a:t>
                </a: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7"/>
                <a:stretch>
                  <a:fillRect l="-1560" t="-1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2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470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822538"/>
            <a:ext cx="17210128" cy="1510063"/>
            <a:chOff x="293961" y="3908042"/>
            <a:chExt cx="23830124" cy="209091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453687" y="3908042"/>
                  <a:ext cx="4726018" cy="20909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325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3687" y="3908042"/>
                  <a:ext cx="4726018" cy="2090919"/>
                </a:xfrm>
                <a:prstGeom prst="rect">
                  <a:avLst/>
                </a:prstGeom>
                <a:blipFill>
                  <a:blip r:embed="rId3"/>
                  <a:stretch>
                    <a:fillRect b="-36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963559" y="4482168"/>
                  <a:ext cx="5165878" cy="9426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325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3559" y="4482168"/>
                  <a:ext cx="5165878" cy="942670"/>
                </a:xfrm>
                <a:prstGeom prst="rect">
                  <a:avLst/>
                </a:prstGeom>
                <a:blipFill>
                  <a:blip r:embed="rId4"/>
                  <a:stretch>
                    <a:fillRect t="-2679" b="-258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138945" y="3908042"/>
                  <a:ext cx="5012778" cy="20909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325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325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38945" y="3908042"/>
                  <a:ext cx="5012778" cy="2090919"/>
                </a:xfrm>
                <a:prstGeom prst="rect">
                  <a:avLst/>
                </a:prstGeom>
                <a:blipFill>
                  <a:blip r:embed="rId5"/>
                  <a:stretch>
                    <a:fillRect b="-36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667614" y="4084724"/>
                  <a:ext cx="5456471" cy="17375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325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5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325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67614" y="4084724"/>
                  <a:ext cx="5456471" cy="1737557"/>
                </a:xfrm>
                <a:prstGeom prst="rect">
                  <a:avLst/>
                </a:prstGeom>
                <a:blipFill>
                  <a:blip r:embed="rId6"/>
                  <a:stretch>
                    <a:fillRect b="-140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pl-PL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hai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pl-PL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pl-PL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đều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pl-PL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pl-PL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 định nào sau đây là khẳng định đúng?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37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định nghĩa tích vô hướng của hai véctơ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 t="-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3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04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778013"/>
            <a:ext cx="17123438" cy="1485505"/>
            <a:chOff x="293961" y="3846388"/>
            <a:chExt cx="23710088" cy="2056914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97811"/>
                  <a:ext cx="4726018" cy="11540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marL="330190">
                    <a:lnSpc>
                      <a:spcPct val="115000"/>
                    </a:lnSpc>
                  </a:pP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m:t>2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Palatino Linotype" panose="02040502050505030304" pitchFamily="18" charset="0"/>
                      <a:cs typeface="Palatino Linotype" panose="02040502050505030304" pitchFamily="18" charset="0"/>
                    </a:rPr>
                    <a:t>.</a:t>
                  </a:r>
                  <a:endParaRPr lang="en-US" sz="4333"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97811"/>
                  <a:ext cx="4726018" cy="1154067"/>
                </a:xfrm>
                <a:prstGeom prst="rect">
                  <a:avLst/>
                </a:prstGeom>
                <a:blipFill>
                  <a:blip r:embed="rId3"/>
                  <a:stretch>
                    <a:fillRect t="-10949" b="-2773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3846388"/>
                  <a:ext cx="5165878" cy="20569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Palatino Linotype" panose="02040502050505030304" pitchFamily="18" charset="0"/>
                      <a:cs typeface="Palatino Linotype" panose="0204050205050503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</m:ctrlPr>
                        </m:acc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</m:ctrlPr>
                        </m:d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m:t>−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m:t>2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m:t>;</m:t>
                          </m:r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m:t>−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Palatino Linotype" panose="02040502050505030304" pitchFamily="18" charset="0"/>
                      <a:cs typeface="Palatino Linotype" panose="02040502050505030304" pitchFamily="18" charset="0"/>
                    </a:rPr>
                    <a:t>.</a:t>
                  </a:r>
                  <a:endParaRPr lang="ar-AE" sz="4333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3846388"/>
                  <a:ext cx="5165878" cy="2056914"/>
                </a:xfrm>
                <a:prstGeom prst="rect">
                  <a:avLst/>
                </a:prstGeom>
                <a:blipFill>
                  <a:blip r:embed="rId4"/>
                  <a:stretch>
                    <a:fillRect b="-2016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3846388"/>
                  <a:ext cx="5012778" cy="20569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Palatino Linotype" panose="02040502050505030304" pitchFamily="18" charset="0"/>
                      <a:cs typeface="Palatino Linotype" panose="0204050205050503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</m:ctrlPr>
                        </m:acc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m:t>𝑂𝑁</m:t>
                          </m:r>
                        </m:e>
                      </m:acc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</m:ctrlPr>
                        </m:d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m:t>3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m:t>;</m:t>
                          </m:r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m:t>−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Palatino Linotype" panose="02040502050505030304" pitchFamily="18" charset="0"/>
                      <a:cs typeface="Palatino Linotype" panose="02040502050505030304" pitchFamily="18" charset="0"/>
                    </a:rPr>
                    <a:t>.</a:t>
                  </a:r>
                  <a:endParaRPr lang="en-US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3846388"/>
                  <a:ext cx="5012778" cy="2056914"/>
                </a:xfrm>
                <a:prstGeom prst="rect">
                  <a:avLst/>
                </a:prstGeom>
                <a:blipFill>
                  <a:blip r:embed="rId5"/>
                  <a:stretch>
                    <a:fillRect b="-2016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271087"/>
                  <a:ext cx="5456471" cy="120751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Palatino Linotype" panose="02040502050505030304" pitchFamily="18" charset="0"/>
                      <a:cs typeface="Palatino Linotype" panose="0204050205050503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Palatino Linotype" panose="02040502050505030304" pitchFamily="18" charset="0"/>
                                  <a:cs typeface="Palatino Linotype" panose="0204050205050503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Palatino Linotype" panose="02040502050505030304" pitchFamily="18" charset="0"/>
                                </a:rPr>
                                <m:t>𝑂𝑀</m:t>
                              </m:r>
                            </m:e>
                          </m:acc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Palatino Linotype" panose="02040502050505030304" pitchFamily="18" charset="0"/>
                                  <a:cs typeface="Palatino Linotype" panose="0204050205050503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Palatino Linotype" panose="02040502050505030304" pitchFamily="18" charset="0"/>
                                </a:rPr>
                                <m:t>𝑂𝑁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Palatino Linotype" panose="02040502050505030304" pitchFamily="18" charset="0"/>
                      <a:cs typeface="Palatino Linotype" panose="02040502050505030304" pitchFamily="18" charset="0"/>
                    </a:rPr>
                    <a:t>.</a:t>
                  </a:r>
                  <a:endParaRPr lang="ar-AE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271087"/>
                  <a:ext cx="5456471" cy="1207515"/>
                </a:xfrm>
                <a:prstGeom prst="rect">
                  <a:avLst/>
                </a:prstGeom>
                <a:blipFill>
                  <a:blip r:embed="rId6"/>
                  <a:stretch>
                    <a:fillRect t="-4196" b="-286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30190">
                  <a:lnSpc>
                    <a:spcPct val="115000"/>
                  </a:lnSpc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𝑂𝑥𝑦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,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𝑢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=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3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;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2</m:t>
                        </m:r>
                      </m:e>
                    </m:d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𝑣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=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1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 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;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𝑢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.</a:t>
                </a:r>
                <a:endParaRPr lang="en-US" sz="4333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30190" algn="just">
                  <a:lnSpc>
                    <a:spcPct val="115000"/>
                  </a:lnSpc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13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.</a:t>
                </a:r>
                <a:endParaRPr lang="en-US" sz="4333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t="-1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4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788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367064"/>
                  <a:ext cx="5165878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367064"/>
                  <a:ext cx="5165878" cy="1015563"/>
                </a:xfrm>
                <a:prstGeom prst="rect">
                  <a:avLst/>
                </a:prstGeom>
                <a:blipFill>
                  <a:blip r:embed="rId4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367064"/>
                  <a:ext cx="5012778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16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367064"/>
                  <a:ext cx="5012778" cy="1015563"/>
                </a:xfrm>
                <a:prstGeom prst="rect">
                  <a:avLst/>
                </a:prstGeom>
                <a:blipFill>
                  <a:blip r:embed="rId5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367064"/>
                  <a:ext cx="5456471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367064"/>
                  <a:ext cx="5456471" cy="1015563"/>
                </a:xfrm>
                <a:prstGeom prst="rect">
                  <a:avLst/>
                </a:prstGeom>
                <a:blipFill>
                  <a:blip r:embed="rId6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972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72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3972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vi-VN" sz="3972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972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972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3972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3972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3972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vi-VN" sz="3972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3972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72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3972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vi-VN" sz="3972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972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972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vi-VN" sz="3972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3972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3972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vi-VN" sz="3972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972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3972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Giá trị của biểu thức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72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972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972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72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972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3972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là</a:t>
                </a:r>
                <a:endParaRPr lang="vi-VN" sz="3972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447" t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t="-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5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6344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4563194" y="185084"/>
            <a:ext cx="8626014" cy="7424233"/>
            <a:chOff x="2043534" y="1706989"/>
            <a:chExt cx="5972035" cy="514000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4622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48652" y="1761047"/>
                <a:ext cx="538477" cy="556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4622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462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768" y="1290166"/>
                <a:ext cx="17304602" cy="8306905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22" dirty="0">
                    <a:solidFill>
                      <a:srgbClr val="FF0000"/>
                    </a:solidFill>
                  </a:rPr>
                  <a:t>➊.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vi-VN" sz="4622" b="1" dirty="0">
                    <a:solidFill>
                      <a:srgbClr val="FF0000"/>
                    </a:solidFill>
                  </a:rPr>
                  <a:t>Định nghĩa</a:t>
                </a:r>
                <a:endParaRPr lang="en-US" sz="4622" dirty="0">
                  <a:solidFill>
                    <a:srgbClr val="FF0000"/>
                  </a:solidFill>
                </a:endParaRPr>
              </a:p>
              <a:p>
                <a:pPr marL="1240506" indent="-580126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:r>
                  <a:rPr lang="vi-VN" sz="4622" dirty="0"/>
                  <a:t>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622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622" dirty="0"/>
                  <a:t> đều khác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vi-VN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622" dirty="0"/>
                  <a:t> Tích vô hướng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622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622" dirty="0"/>
                  <a:t> là một số, kí hiệu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sz="4622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vi-VN" sz="4622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4622" dirty="0"/>
                  <a:t> được xác định bởi công thức sau:</a:t>
                </a:r>
                <a:endParaRPr lang="en-US" sz="4622" dirty="0"/>
              </a:p>
              <a:p>
                <a:pPr marL="660380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22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4622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4622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622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4622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vi-VN" sz="4622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22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462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sz="4622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22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4622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m:rPr>
                          <m:sty m:val="p"/>
                        </m:rPr>
                        <a:rPr lang="vi-VN" sz="4622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4622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462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vi-VN" sz="4622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4622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622" dirty="0"/>
              </a:p>
              <a:p>
                <a:pPr marL="1240506" indent="-580126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:r>
                  <a:rPr lang="vi-VN" sz="4622" dirty="0"/>
                  <a:t>Trường hợp ít nhất một trong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622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622" dirty="0"/>
                  <a:t> bằng vectơ </a:t>
                </a:r>
                <a14:m>
                  <m:oMath xmlns:m="http://schemas.openxmlformats.org/officeDocument/2006/math">
                    <m:r>
                      <a:rPr lang="vi-VN" sz="4622"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4622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r>
                  <a:rPr lang="vi-VN" sz="4622" dirty="0"/>
                  <a:t> </a:t>
                </a:r>
                <a:r>
                  <a:rPr lang="en-US" sz="4622" dirty="0"/>
                  <a:t>T</a:t>
                </a:r>
                <a:r>
                  <a:rPr lang="vi-VN" sz="4622" dirty="0"/>
                  <a:t>a quy ước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sz="4622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vi-VN" sz="4622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622"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622" dirty="0"/>
                  <a:t> </a:t>
                </a:r>
                <a:endParaRPr lang="en-US" sz="4622" dirty="0"/>
              </a:p>
              <a:p>
                <a:r>
                  <a:rPr lang="en-US" sz="4622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 </a:t>
                </a:r>
                <a:r>
                  <a:rPr lang="vi-VN" sz="4622" b="1" dirty="0">
                    <a:solidFill>
                      <a:srgbClr val="FF0000"/>
                    </a:solidFill>
                  </a:rPr>
                  <a:t>Chú ý</a:t>
                </a:r>
                <a:endParaRPr lang="en-US" sz="4622" dirty="0">
                  <a:solidFill>
                    <a:srgbClr val="FF0000"/>
                  </a:solidFill>
                </a:endParaRPr>
              </a:p>
              <a:p>
                <a:pPr marL="1240506" indent="-580126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:r>
                  <a:rPr lang="vi-VN" sz="4622" dirty="0"/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622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622" dirty="0"/>
                  <a:t> khác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4622" dirty="0"/>
                  <a:t>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sz="4622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vi-VN" sz="4622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622"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sz="4622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vi-VN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622" dirty="0"/>
                  <a:t> </a:t>
                </a:r>
                <a:endParaRPr lang="en-US" sz="4622" dirty="0"/>
              </a:p>
              <a:p>
                <a:pPr marL="1240506" indent="-580126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:r>
                  <a:rPr lang="vi-VN" sz="4622" dirty="0"/>
                  <a:t>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sz="4622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622" dirty="0"/>
                  <a:t> tích vô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sz="4622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622" dirty="0"/>
                  <a:t> được kí hiệu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4622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vi-VN" sz="4622" dirty="0"/>
                  <a:t> và số này được gọi là bình phương vô hướng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622" dirty="0"/>
                  <a:t> </a:t>
                </a:r>
                <a:endParaRPr lang="en-US" sz="4622" dirty="0"/>
              </a:p>
              <a:p>
                <a:pPr marL="1240506" indent="-580126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:r>
                  <a:rPr lang="vi-VN" sz="4622" dirty="0"/>
                  <a:t>Ta có</a:t>
                </a:r>
                <a:r>
                  <a:rPr lang="en-US" sz="4622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622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462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vi-VN" sz="4622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622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22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462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sz="4622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22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462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sz="4622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vi-VN" sz="4622">
                          <a:latin typeface="Cambria Math" panose="02040503050406030204" pitchFamily="18" charset="0"/>
                        </a:rPr>
                        <m:t>cos</m:t>
                      </m:r>
                      <m:sSup>
                        <m:sSupPr>
                          <m:ctrlPr>
                            <a:rPr lang="en-US" sz="4622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4622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vi-VN" sz="4622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vi-VN" sz="4622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622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622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vi-VN" sz="4622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vi-VN" sz="4622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622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68" y="1290166"/>
                <a:ext cx="17304602" cy="8306905"/>
              </a:xfrm>
              <a:prstGeom prst="rect">
                <a:avLst/>
              </a:prstGeom>
              <a:blipFill>
                <a:blip r:embed="rId5"/>
                <a:stretch>
                  <a:fillRect l="-1126" t="-2786" r="-88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5644637" y="208449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2" name="Hexagon 26">
            <a:extLst>
              <a:ext uri="{FF2B5EF4-FFF2-40B4-BE49-F238E27FC236}">
                <a16:creationId xmlns:a16="http://schemas.microsoft.com/office/drawing/2014/main" xmlns="" id="{9BACE0B6-D03A-4D27-91A0-FB712E009BC2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</p:spTree>
    <p:extLst>
      <p:ext uri="{BB962C8B-B14F-4D97-AF65-F5344CB8AC3E}">
        <p14:creationId xmlns:p14="http://schemas.microsoft.com/office/powerpoint/2010/main" val="3780793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txt_A">
              <a:extLst>
                <a:ext uri="{FF2B5EF4-FFF2-40B4-BE49-F238E27FC236}">
                  <a16:creationId xmlns:a16="http://schemas.microsoft.com/office/drawing/2014/main" xmlns="" id="{E4506AFE-712F-493E-AC02-21FBBB3AE962}"/>
                </a:ext>
              </a:extLst>
            </p:cNvPr>
            <p:cNvSpPr/>
            <p:nvPr/>
          </p:nvSpPr>
          <p:spPr>
            <a:xfrm>
              <a:off x="1333651" y="4244540"/>
              <a:ext cx="4726018" cy="1260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578"/>
                </a:spcAft>
              </a:pPr>
              <a:r>
                <a:rPr lang="en-US" sz="4333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1.</a:t>
              </a:r>
              <a:endParaRPr lang="en-US" sz="39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xt_B">
              <a:extLst>
                <a:ext uri="{FF2B5EF4-FFF2-40B4-BE49-F238E27FC236}">
                  <a16:creationId xmlns:a16="http://schemas.microsoft.com/office/drawing/2014/main" xmlns="" id="{F56FBA51-6231-4657-ABE9-0BC5606932C0}"/>
                </a:ext>
              </a:extLst>
            </p:cNvPr>
            <p:cNvSpPr/>
            <p:nvPr/>
          </p:nvSpPr>
          <p:spPr>
            <a:xfrm>
              <a:off x="6843523" y="4367064"/>
              <a:ext cx="5165878" cy="101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 lvl="0"/>
              <a:endParaRPr lang="ar-AE" sz="4333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7" name="txt_C">
              <a:extLst>
                <a:ext uri="{FF2B5EF4-FFF2-40B4-BE49-F238E27FC236}">
                  <a16:creationId xmlns:a16="http://schemas.microsoft.com/office/drawing/2014/main" xmlns="" id="{3E3E5A8B-2CCC-488C-959B-8C65A7EF5C02}"/>
                </a:ext>
              </a:extLst>
            </p:cNvPr>
            <p:cNvSpPr/>
            <p:nvPr/>
          </p:nvSpPr>
          <p:spPr>
            <a:xfrm>
              <a:off x="13018909" y="4367064"/>
              <a:ext cx="5012778" cy="101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 lvl="0"/>
              <a:r>
                <a:rPr lang="en-US" sz="4333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3.</a:t>
              </a:r>
              <a:endParaRPr lang="en-US" sz="4333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8" name="txt_D">
              <a:extLst>
                <a:ext uri="{FF2B5EF4-FFF2-40B4-BE49-F238E27FC236}">
                  <a16:creationId xmlns:a16="http://schemas.microsoft.com/office/drawing/2014/main" xmlns="" id="{9953E396-3FD8-4597-A780-AB948C7F0A0B}"/>
                </a:ext>
              </a:extLst>
            </p:cNvPr>
            <p:cNvSpPr/>
            <p:nvPr/>
          </p:nvSpPr>
          <p:spPr>
            <a:xfrm>
              <a:off x="18547578" y="4367064"/>
              <a:ext cx="5456471" cy="101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 lvl="0"/>
              <a:r>
                <a:rPr lang="en-US" sz="4333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4.</a:t>
              </a:r>
              <a:endParaRPr lang="ar-AE" sz="4333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4333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3"/>
                <a:stretch>
                  <a:fillRect l="-1772" t="-43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333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4"/>
                <a:stretch>
                  <a:fillRect l="-1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6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965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13</m:t>
                      </m:r>
                      <m:sSup>
                        <m:sSup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367064"/>
                  <a:ext cx="5165878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𝑂𝑥𝑦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367064"/>
                  <a:ext cx="5165878" cy="1015563"/>
                </a:xfrm>
                <a:prstGeom prst="rect">
                  <a:avLst/>
                </a:prstGeom>
                <a:blipFill>
                  <a:blip r:embed="rId4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367064"/>
                  <a:ext cx="5012778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367064"/>
                  <a:ext cx="5012778" cy="1015563"/>
                </a:xfrm>
                <a:prstGeom prst="rect">
                  <a:avLst/>
                </a:prstGeom>
                <a:blipFill>
                  <a:blip r:embed="rId5"/>
                  <a:stretch>
                    <a:fillRect t="-16529" r="-4377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324892"/>
                  <a:ext cx="5456471" cy="10999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324892"/>
                  <a:ext cx="5456471" cy="1099908"/>
                </a:xfrm>
                <a:prstGeom prst="rect">
                  <a:avLst/>
                </a:prstGeom>
                <a:blipFill>
                  <a:blip r:embed="rId6"/>
                  <a:stretch>
                    <a:fillRect t="-7634" b="-374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pt-BR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𝑂𝑁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pt-BR" sz="4767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pt-BR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góc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</m:acc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𝑂𝑁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333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772" t="-24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135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 t="-1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7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315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14798"/>
                  <a:ext cx="4726018" cy="13200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e>
                      </m:rad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14798"/>
                  <a:ext cx="4726018" cy="1320093"/>
                </a:xfrm>
                <a:prstGeom prst="rect">
                  <a:avLst/>
                </a:prstGeom>
                <a:blipFill>
                  <a:blip r:embed="rId3"/>
                  <a:stretch>
                    <a:fillRect t="-5732" b="-152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367064"/>
                  <a:ext cx="5165878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17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367064"/>
                  <a:ext cx="5165878" cy="1015563"/>
                </a:xfrm>
                <a:prstGeom prst="rect">
                  <a:avLst/>
                </a:prstGeom>
                <a:blipFill>
                  <a:blip r:embed="rId4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367064"/>
                  <a:ext cx="5012778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13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367064"/>
                  <a:ext cx="5012778" cy="1015563"/>
                </a:xfrm>
                <a:prstGeom prst="rect">
                  <a:avLst/>
                </a:prstGeom>
                <a:blipFill>
                  <a:blip r:embed="rId5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341983"/>
                  <a:ext cx="5456471" cy="10657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e>
                      </m:rad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341983"/>
                  <a:ext cx="5456471" cy="1065726"/>
                </a:xfrm>
                <a:prstGeom prst="rect">
                  <a:avLst/>
                </a:prstGeom>
                <a:blipFill>
                  <a:blip r:embed="rId6"/>
                  <a:stretch>
                    <a:fillRect t="-11811" b="-377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cho hai điểm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độ dài đoạn thẳng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 i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8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706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Google Shape;434;p3">
                  <a:extLst>
                    <a:ext uri="{FF2B5EF4-FFF2-40B4-BE49-F238E27FC236}">
                      <a16:creationId xmlns:a16="http://schemas.microsoft.com/office/drawing/2014/main" xmlns="" id="{1A240C57-B776-4003-9C4F-FCB7F573FDD6}"/>
                    </a:ext>
                  </a:extLst>
                </p:cNvPr>
                <p:cNvSpPr/>
                <p:nvPr/>
              </p:nvSpPr>
              <p:spPr>
                <a:xfrm>
                  <a:off x="17985446" y="3995996"/>
                  <a:ext cx="5925649" cy="1860967"/>
                </a:xfrm>
                <a:prstGeom prst="rect">
                  <a:avLst/>
                </a:prstGeom>
                <a:gradFill flip="none" rotWithShape="1">
                  <a:gsLst>
                    <a:gs pos="22000">
                      <a:schemeClr val="accent3">
                        <a:lumMod val="20000"/>
                        <a:lumOff val="80000"/>
                      </a:schemeClr>
                    </a:gs>
                    <a:gs pos="52225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  <a:gs pos="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 spcFirstLastPara="1" wrap="square" lIns="66027" tIns="33005" rIns="66027" bIns="33005" anchor="ctr" anchorCtr="0">
                  <a:noAutofit/>
                </a:bodyPr>
                <a:lstStyle/>
                <a:p>
                  <a:pPr algn="ctr"/>
                  <a:r>
                    <a:rPr lang="en-US" sz="3972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972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90</m:t>
                      </m:r>
                      <m:r>
                        <a:rPr lang="vi-VN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3972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r>
                    <a:rPr lang="en-US" sz="3972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endParaRPr sz="3972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2" name="Google Shape;434;p3">
                  <a:extLst>
                    <a:ext uri="{FF2B5EF4-FFF2-40B4-BE49-F238E27FC236}">
                      <a16:creationId xmlns:a16="http://schemas.microsoft.com/office/drawing/2014/main" id="{1A240C57-B776-4003-9C4F-FCB7F573FD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85446" y="3995996"/>
                  <a:ext cx="5925649" cy="18609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r>
                        <a:rPr lang="vi-VN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vi-VN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367064"/>
                  <a:ext cx="5165878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270</m:t>
                      </m:r>
                      <m:r>
                        <a:rPr lang="vi-VN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367064"/>
                  <a:ext cx="5165878" cy="1015563"/>
                </a:xfrm>
                <a:prstGeom prst="rect">
                  <a:avLst/>
                </a:prstGeom>
                <a:blipFill>
                  <a:blip r:embed="rId5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367064"/>
                  <a:ext cx="5012778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360</m:t>
                      </m:r>
                      <m:r>
                        <a:rPr lang="vi-VN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367064"/>
                  <a:ext cx="5012778" cy="1015563"/>
                </a:xfrm>
                <a:prstGeom prst="rect">
                  <a:avLst/>
                </a:prstGeom>
                <a:blipFill>
                  <a:blip r:embed="rId6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txt_D">
              <a:extLst>
                <a:ext uri="{FF2B5EF4-FFF2-40B4-BE49-F238E27FC236}">
                  <a16:creationId xmlns:a16="http://schemas.microsoft.com/office/drawing/2014/main" xmlns="" id="{9953E396-3FD8-4597-A780-AB948C7F0A0B}"/>
                </a:ext>
              </a:extLst>
            </p:cNvPr>
            <p:cNvSpPr/>
            <p:nvPr/>
          </p:nvSpPr>
          <p:spPr>
            <a:xfrm>
              <a:off x="18547578" y="4367064"/>
              <a:ext cx="5456471" cy="101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 lvl="0"/>
              <a:endParaRPr lang="ar-AE" sz="4333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hệ tọa độ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vi-VN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cho tam giác </a:t>
                </a:r>
                <a14:m>
                  <m:oMath xmlns:m="http://schemas.openxmlformats.org/officeDocument/2006/math"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767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vi-VN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tổng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𝐶𝐴</m:t>
                            </m:r>
                          </m:e>
                        </m:acc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333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772" t="-2477" b="-89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𝐶𝐴</m:t>
                            </m:r>
                          </m:e>
                        </m:acc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𝐵𝐶𝐴</m:t>
                        </m:r>
                      </m:e>
                    </m:acc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9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615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Google Shape;432;p3">
                  <a:extLst>
                    <a:ext uri="{FF2B5EF4-FFF2-40B4-BE49-F238E27FC236}">
                      <a16:creationId xmlns:a16="http://schemas.microsoft.com/office/drawing/2014/main" xmlns="" id="{1BF84D87-C652-4F6F-BC24-D8871D1BF75D}"/>
                    </a:ext>
                  </a:extLst>
                </p:cNvPr>
                <p:cNvSpPr/>
                <p:nvPr/>
              </p:nvSpPr>
              <p:spPr>
                <a:xfrm>
                  <a:off x="12372191" y="3962018"/>
                  <a:ext cx="5382888" cy="1860967"/>
                </a:xfrm>
                <a:prstGeom prst="rect">
                  <a:avLst/>
                </a:prstGeom>
                <a:gradFill flip="none" rotWithShape="1">
                  <a:gsLst>
                    <a:gs pos="22000">
                      <a:schemeClr val="accent3">
                        <a:lumMod val="20000"/>
                        <a:lumOff val="80000"/>
                      </a:schemeClr>
                    </a:gs>
                    <a:gs pos="52225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  <a:gs pos="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 spcFirstLastPara="1" wrap="square" lIns="66027" tIns="33005" rIns="66027" bIns="33005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972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45</m:t>
                      </m:r>
                      <m:r>
                        <a:rPr lang="en-US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3972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sz="3972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69" name="Google Shape;432;p3">
                  <a:extLst>
                    <a:ext uri="{FF2B5EF4-FFF2-40B4-BE49-F238E27FC236}">
                      <a16:creationId xmlns:a16="http://schemas.microsoft.com/office/drawing/2014/main" id="{1BF84D87-C652-4F6F-BC24-D8871D1BF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2191" y="3962018"/>
                  <a:ext cx="5382888" cy="18609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135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367064"/>
                  <a:ext cx="5165878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367064"/>
                  <a:ext cx="5165878" cy="1015563"/>
                </a:xfrm>
                <a:prstGeom prst="rect">
                  <a:avLst/>
                </a:prstGeom>
                <a:blipFill>
                  <a:blip r:embed="rId5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xt_C">
              <a:extLst>
                <a:ext uri="{FF2B5EF4-FFF2-40B4-BE49-F238E27FC236}">
                  <a16:creationId xmlns:a16="http://schemas.microsoft.com/office/drawing/2014/main" xmlns="" id="{3E3E5A8B-2CCC-488C-959B-8C65A7EF5C02}"/>
                </a:ext>
              </a:extLst>
            </p:cNvPr>
            <p:cNvSpPr/>
            <p:nvPr/>
          </p:nvSpPr>
          <p:spPr>
            <a:xfrm>
              <a:off x="13018909" y="4367064"/>
              <a:ext cx="5012778" cy="101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 lvl="0"/>
              <a:endParaRPr lang="en-US" sz="4333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367064"/>
                  <a:ext cx="5456471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120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367064"/>
                  <a:ext cx="5456471" cy="1015563"/>
                </a:xfrm>
                <a:prstGeom prst="rect">
                  <a:avLst/>
                </a:prstGeom>
                <a:blipFill>
                  <a:blip r:embed="rId6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đều.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3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°−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Ghi chú: Nhấn mạnh cho học sinh công thức sau: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hướng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ngược hướng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°−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 b="-13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10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pic>
        <p:nvPicPr>
          <p:cNvPr id="51" name="Picture 7">
            <a:extLst>
              <a:ext uri="{FF2B5EF4-FFF2-40B4-BE49-F238E27FC236}">
                <a16:creationId xmlns:a16="http://schemas.microsoft.com/office/drawing/2014/main" xmlns="" id="{89C010AF-F88D-40D2-8A74-8C2107F46CCC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919" y="6879108"/>
            <a:ext cx="3485340" cy="275158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370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spd="50000" ac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367064"/>
                  <a:ext cx="5165878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367064"/>
                  <a:ext cx="5165878" cy="1015563"/>
                </a:xfrm>
                <a:prstGeom prst="rect">
                  <a:avLst/>
                </a:prstGeom>
                <a:blipFill>
                  <a:blip r:embed="rId4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367064"/>
                  <a:ext cx="5012778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367064"/>
                  <a:ext cx="5012778" cy="1015563"/>
                </a:xfrm>
                <a:prstGeom prst="rect">
                  <a:avLst/>
                </a:prstGeom>
                <a:blipFill>
                  <a:blip r:embed="rId5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367064"/>
                  <a:ext cx="5456471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367064"/>
                  <a:ext cx="5456471" cy="1015563"/>
                </a:xfrm>
                <a:prstGeom prst="rect">
                  <a:avLst/>
                </a:prstGeom>
                <a:blipFill>
                  <a:blip r:embed="rId6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cho hai điểm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334" r="-14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.(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 t="-11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11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237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11</m:t>
                      </m:r>
                    </m:oMath>
                  </a14:m>
                  <a:r>
                    <a:rPr lang="vi-VN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24342"/>
                  <a:ext cx="5165878" cy="13010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24342"/>
                  <a:ext cx="5165878" cy="1301004"/>
                </a:xfrm>
                <a:prstGeom prst="rect">
                  <a:avLst/>
                </a:prstGeom>
                <a:blipFill>
                  <a:blip r:embed="rId4"/>
                  <a:stretch>
                    <a:fillRect t="-4516" b="-1806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367064"/>
                  <a:ext cx="5012778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22</m:t>
                      </m:r>
                    </m:oMath>
                  </a14:m>
                  <a:r>
                    <a:rPr lang="vi-VN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367064"/>
                  <a:ext cx="5012778" cy="1015563"/>
                </a:xfrm>
                <a:prstGeom prst="rect">
                  <a:avLst/>
                </a:prstGeom>
                <a:blipFill>
                  <a:blip r:embed="rId5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367064"/>
                  <a:ext cx="5456471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22</m:t>
                      </m:r>
                    </m:oMath>
                  </a14:m>
                  <a:r>
                    <a:rPr lang="vi-VN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367064"/>
                  <a:ext cx="5456471" cy="1015563"/>
                </a:xfrm>
                <a:prstGeom prst="rect">
                  <a:avLst/>
                </a:prstGeom>
                <a:blipFill>
                  <a:blip r:embed="rId6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fr-FR" sz="4767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fr-FR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333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772" t="-55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.(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))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22</m:t>
                    </m:r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 t="-1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12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931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021159"/>
                  <a:ext cx="4726018" cy="17073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021159"/>
                  <a:ext cx="4726018" cy="1707370"/>
                </a:xfrm>
                <a:prstGeom prst="rect">
                  <a:avLst/>
                </a:prstGeom>
                <a:blipFill>
                  <a:blip r:embed="rId3"/>
                  <a:stretch>
                    <a:fillRect b="-49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172802"/>
                  <a:ext cx="5165878" cy="140408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172802"/>
                  <a:ext cx="5165878" cy="1404083"/>
                </a:xfrm>
                <a:prstGeom prst="rect">
                  <a:avLst/>
                </a:prstGeom>
                <a:blipFill>
                  <a:blip r:embed="rId4"/>
                  <a:stretch>
                    <a:fillRect b="-1377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172802"/>
                  <a:ext cx="5012778" cy="140408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172802"/>
                  <a:ext cx="5012778" cy="1404083"/>
                </a:xfrm>
                <a:prstGeom prst="rect">
                  <a:avLst/>
                </a:prstGeom>
                <a:blipFill>
                  <a:blip r:embed="rId5"/>
                  <a:stretch>
                    <a:fillRect b="-1377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172802"/>
                  <a:ext cx="5456471" cy="140408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172802"/>
                  <a:ext cx="5456471" cy="1404083"/>
                </a:xfrm>
                <a:prstGeom prst="rect">
                  <a:avLst/>
                </a:prstGeom>
                <a:blipFill>
                  <a:blip r:embed="rId6"/>
                  <a:stretch>
                    <a:fillRect b="-1377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 mặt phẳng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cho tam giác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tọa độ chân đường cao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dựng từ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955" y="4850400"/>
                <a:ext cx="803152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𝐶𝐻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Mà: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𝐶𝐻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𝐶𝐻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55" y="4850400"/>
                <a:ext cx="8031520" cy="4903723"/>
              </a:xfrm>
              <a:prstGeom prst="rect">
                <a:avLst/>
              </a:prstGeom>
              <a:blipFill>
                <a:blip r:embed="rId8"/>
                <a:stretch>
                  <a:fillRect l="-2506" t="-2861" b="-29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13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xt_giai">
                <a:extLst>
                  <a:ext uri="{FF2B5EF4-FFF2-40B4-BE49-F238E27FC236}">
                    <a16:creationId xmlns:a16="http://schemas.microsoft.com/office/drawing/2014/main" xmlns="" id="{2CDE98B7-FB12-4FB1-BB25-AD52FDA36C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2807" y="4776049"/>
                <a:ext cx="8105798" cy="510886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phương, do đó ta có hệ thức: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suy ra: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9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9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xt_giai">
                <a:extLst>
                  <a:ext uri="{FF2B5EF4-FFF2-40B4-BE49-F238E27FC236}">
                    <a16:creationId xmlns:a16="http://schemas.microsoft.com/office/drawing/2014/main" id="{2CDE98B7-FB12-4FB1-BB25-AD52FDA36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807" y="4776049"/>
                <a:ext cx="8105798" cy="5108862"/>
              </a:xfrm>
              <a:prstGeom prst="rect">
                <a:avLst/>
              </a:prstGeom>
              <a:blipFill>
                <a:blip r:embed="rId9"/>
                <a:stretch>
                  <a:fillRect l="-2406" t="-1788" r="-15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353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367064"/>
                  <a:ext cx="5165878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13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367064"/>
                  <a:ext cx="5165878" cy="1015563"/>
                </a:xfrm>
                <a:prstGeom prst="rect">
                  <a:avLst/>
                </a:prstGeom>
                <a:blipFill>
                  <a:blip r:embed="rId4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367064"/>
                  <a:ext cx="5012778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13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367064"/>
                  <a:ext cx="5012778" cy="1015563"/>
                </a:xfrm>
                <a:prstGeom prst="rect">
                  <a:avLst/>
                </a:prstGeom>
                <a:blipFill>
                  <a:blip r:embed="rId5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367064"/>
                  <a:ext cx="5456471" cy="10155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lvl="0"/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ar-AE" sz="4333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367064"/>
                  <a:ext cx="5456471" cy="1015563"/>
                </a:xfrm>
                <a:prstGeom prst="rect">
                  <a:avLst/>
                </a:prstGeom>
                <a:blipFill>
                  <a:blip r:embed="rId6"/>
                  <a:stretch>
                    <a:fillRect t="-16529" b="-40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pt-B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pt-B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d>
                    <m:r>
                      <a:rPr lang="en-US" sz="4767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BR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pt-BR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lên cạnh </a:t>
                </a:r>
                <a14:m>
                  <m:oMath xmlns:m="http://schemas.openxmlformats.org/officeDocument/2006/math"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pt-BR" sz="4767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pt-BR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pt-BR" sz="4767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4333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772" t="-5573" b="-18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838888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:r>
                  <a:rPr lang="pt-B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B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pt-B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lên cạnh </a:t>
                </a:r>
                <a14:m>
                  <m:oMath xmlns:m="http://schemas.openxmlformats.org/officeDocument/2006/math"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pt-B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:r>
                  <a:rPr lang="pt-B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</m:acc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pt-B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4333">
                  <a:solidFill>
                    <a:srgbClr val="00206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𝐵𝐻</m:t>
                        </m:r>
                      </m:e>
                    </m:acc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pt-B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</m:acc>
                    <m:r>
                      <a:rPr lang="pt-B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pt-B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:r>
                  <a:rPr lang="pt-B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pt-B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8388880" cy="4903723"/>
              </a:xfrm>
              <a:prstGeom prst="rect">
                <a:avLst/>
              </a:prstGeom>
              <a:blipFill>
                <a:blip r:embed="rId8"/>
                <a:stretch>
                  <a:fillRect l="-2326" t="-2733" b="-13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14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xt_giai">
                <a:extLst>
                  <a:ext uri="{FF2B5EF4-FFF2-40B4-BE49-F238E27FC236}">
                    <a16:creationId xmlns:a16="http://schemas.microsoft.com/office/drawing/2014/main" xmlns="" id="{C356402A-416E-4A5F-8F99-AA4B56FEE6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70415" y="4720696"/>
                <a:ext cx="838888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:r>
                  <a:rPr lang="pt-B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 khác </a:t>
                </a:r>
                <a14:m>
                  <m:oMath xmlns:m="http://schemas.openxmlformats.org/officeDocument/2006/math"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pt-B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phương nên </a:t>
                </a:r>
                <a14:m>
                  <m:oMath xmlns:m="http://schemas.openxmlformats.org/officeDocument/2006/math"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:r>
                  <a:rPr lang="pt-B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và suy ra </a:t>
                </a:r>
                <a14:m>
                  <m:oMath xmlns:m="http://schemas.openxmlformats.org/officeDocument/2006/math">
                    <m:r>
                      <a:rPr lang="pt-B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:r>
                  <a:rPr lang="pt-B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hình chiếu của A lên BC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</m:oMath>
                </a14:m>
                <a:r>
                  <a:rPr lang="pt-B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9106" indent="-619106" algn="just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:r>
                  <a:rPr lang="pt-B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xt_giai">
                <a:extLst>
                  <a:ext uri="{FF2B5EF4-FFF2-40B4-BE49-F238E27FC236}">
                    <a16:creationId xmlns:a16="http://schemas.microsoft.com/office/drawing/2014/main" id="{C356402A-416E-4A5F-8F99-AA4B56FEE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415" y="4720696"/>
                <a:ext cx="8388880" cy="4903723"/>
              </a:xfrm>
              <a:prstGeom prst="rect">
                <a:avLst/>
              </a:prstGeom>
              <a:blipFill>
                <a:blip r:embed="rId9"/>
                <a:stretch>
                  <a:fillRect l="-2616" t="-17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948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blipFill>
                  <a:blip r:embed="rId5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blipFill>
                  <a:blip r:embed="rId6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cho điểm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tọa độ điểm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trên trục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sao cho tam giác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 r="-21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gọi tọa độ điểm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95285" indent="-495285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052" t="-2733" b="-21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15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837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4563194" y="185084"/>
            <a:ext cx="8626014" cy="7424233"/>
            <a:chOff x="2043534" y="1706989"/>
            <a:chExt cx="5972035" cy="514000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4622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48652" y="1736698"/>
                <a:ext cx="538477" cy="556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4622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462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802" y="1290165"/>
                <a:ext cx="17264570" cy="8182697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22" dirty="0">
                    <a:solidFill>
                      <a:srgbClr val="FF0000"/>
                    </a:solidFill>
                  </a:rPr>
                  <a:t>➋.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Tính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chất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en-US" sz="4622" b="1" dirty="0">
                    <a:solidFill>
                      <a:srgbClr val="FF0000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</a:rPr>
                  <a:t>☞ </a:t>
                </a:r>
                <a:r>
                  <a:rPr lang="en-US" sz="4622" dirty="0" err="1"/>
                  <a:t>Với</a:t>
                </a:r>
                <a:r>
                  <a:rPr lang="en-US" sz="4622" dirty="0"/>
                  <a:t> </a:t>
                </a:r>
                <a:r>
                  <a:rPr lang="en-US" sz="4622" dirty="0" err="1"/>
                  <a:t>ba</a:t>
                </a:r>
                <a:r>
                  <a:rPr lang="en-US" sz="4622" dirty="0"/>
                  <a:t> </a:t>
                </a:r>
                <a:r>
                  <a:rPr lang="en-US" sz="4622" dirty="0" err="1"/>
                  <a:t>vectơ</a:t>
                </a:r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622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622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622" dirty="0"/>
                  <a:t> </a:t>
                </a:r>
                <a:r>
                  <a:rPr lang="en-US" sz="4622" dirty="0" err="1"/>
                  <a:t>bất</a:t>
                </a:r>
                <a:r>
                  <a:rPr lang="en-US" sz="4622" dirty="0"/>
                  <a:t> </a:t>
                </a:r>
                <a:r>
                  <a:rPr lang="en-US" sz="4622" dirty="0" err="1"/>
                  <a:t>kì</a:t>
                </a:r>
                <a:r>
                  <a:rPr lang="en-US" sz="4622" dirty="0"/>
                  <a:t> </a:t>
                </a:r>
                <a:r>
                  <a:rPr lang="en-US" sz="4622" dirty="0" err="1"/>
                  <a:t>và</a:t>
                </a:r>
                <a:r>
                  <a:rPr lang="en-US" sz="4622" dirty="0"/>
                  <a:t> </a:t>
                </a:r>
                <a:r>
                  <a:rPr lang="en-US" sz="4622" dirty="0" err="1"/>
                  <a:t>mọi</a:t>
                </a:r>
                <a:r>
                  <a:rPr lang="en-US" sz="4622" dirty="0"/>
                  <a:t> </a:t>
                </a:r>
                <a:r>
                  <a:rPr lang="en-US" sz="4622" dirty="0" err="1"/>
                  <a:t>số</a:t>
                </a:r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622" dirty="0"/>
                  <a:t> ta </a:t>
                </a:r>
                <a:r>
                  <a:rPr lang="en-US" sz="4622" dirty="0" err="1"/>
                  <a:t>có</a:t>
                </a:r>
                <a:r>
                  <a:rPr lang="en-US" sz="4622" dirty="0"/>
                  <a:t>:</a:t>
                </a:r>
              </a:p>
              <a:p>
                <a:pPr indent="660380"/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622" dirty="0"/>
                  <a:t> (</a:t>
                </a:r>
                <a:r>
                  <a:rPr lang="en-US" sz="4622" dirty="0" err="1"/>
                  <a:t>tính</a:t>
                </a:r>
                <a:r>
                  <a:rPr lang="en-US" sz="4622" dirty="0"/>
                  <a:t> </a:t>
                </a:r>
                <a:r>
                  <a:rPr lang="en-US" sz="4622" dirty="0" err="1"/>
                  <a:t>chất</a:t>
                </a:r>
                <a:r>
                  <a:rPr lang="en-US" sz="4622" dirty="0"/>
                  <a:t> </a:t>
                </a:r>
                <a:r>
                  <a:rPr lang="en-US" sz="4622" dirty="0" err="1"/>
                  <a:t>giao</a:t>
                </a:r>
                <a:r>
                  <a:rPr lang="en-US" sz="4622" dirty="0"/>
                  <a:t> </a:t>
                </a:r>
                <a:r>
                  <a:rPr lang="en-US" sz="4622" dirty="0" err="1"/>
                  <a:t>hoán</a:t>
                </a:r>
                <a:r>
                  <a:rPr lang="en-US" sz="4622" dirty="0"/>
                  <a:t>);</a:t>
                </a:r>
              </a:p>
              <a:p>
                <a:pPr indent="660380"/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622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622" dirty="0"/>
                  <a:t> (</a:t>
                </a:r>
                <a:r>
                  <a:rPr lang="en-US" sz="4622" dirty="0" err="1"/>
                  <a:t>tính</a:t>
                </a:r>
                <a:r>
                  <a:rPr lang="en-US" sz="4622" dirty="0"/>
                  <a:t> </a:t>
                </a:r>
                <a:r>
                  <a:rPr lang="en-US" sz="4622" dirty="0" err="1"/>
                  <a:t>chất</a:t>
                </a:r>
                <a:r>
                  <a:rPr lang="en-US" sz="4622" dirty="0"/>
                  <a:t> </a:t>
                </a:r>
                <a:r>
                  <a:rPr lang="en-US" sz="4622" dirty="0" err="1"/>
                  <a:t>phân</a:t>
                </a:r>
                <a:r>
                  <a:rPr lang="en-US" sz="4622" dirty="0"/>
                  <a:t> </a:t>
                </a:r>
                <a:r>
                  <a:rPr lang="en-US" sz="4622" dirty="0" err="1"/>
                  <a:t>phối</a:t>
                </a:r>
                <a:r>
                  <a:rPr lang="en-US" sz="4622" dirty="0"/>
                  <a:t>);</a:t>
                </a:r>
              </a:p>
              <a:p>
                <a:pPr indent="660380"/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622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622" dirty="0"/>
                  <a:t>;</a:t>
                </a:r>
              </a:p>
              <a:p>
                <a:pPr indent="660380"/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22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22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622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22" dirty="0"/>
                  <a:t> </a:t>
                </a:r>
              </a:p>
              <a:p>
                <a:r>
                  <a:rPr lang="en-US" sz="4622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</a:t>
                </a:r>
                <a:r>
                  <a:rPr lang="en-US" sz="4622" b="1" i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4622" b="1" i="1" dirty="0" err="1">
                    <a:solidFill>
                      <a:srgbClr val="FF0000"/>
                    </a:solidFill>
                  </a:rPr>
                  <a:t>Nhận</a:t>
                </a:r>
                <a:r>
                  <a:rPr lang="en-US" sz="4622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i="1" dirty="0" err="1">
                    <a:solidFill>
                      <a:srgbClr val="FF0000"/>
                    </a:solidFill>
                  </a:rPr>
                  <a:t>xét</a:t>
                </a:r>
                <a:r>
                  <a:rPr lang="en-US" sz="4622" b="1" i="1" dirty="0">
                    <a:solidFill>
                      <a:srgbClr val="FF0000"/>
                    </a:solidFill>
                  </a:rPr>
                  <a:t>:</a:t>
                </a:r>
                <a:endParaRPr lang="en-US" sz="4622" i="1" dirty="0">
                  <a:solidFill>
                    <a:srgbClr val="FF0000"/>
                  </a:solidFill>
                </a:endParaRPr>
              </a:p>
              <a:p>
                <a:pPr indent="660380"/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22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622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622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622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622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622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22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622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622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22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622" dirty="0"/>
                  <a:t> </a:t>
                </a:r>
              </a:p>
              <a:p>
                <a:pPr indent="660380"/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22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622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622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622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622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622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22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622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622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22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622" dirty="0"/>
              </a:p>
              <a:p>
                <a:pPr indent="660380"/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622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22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622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22" dirty="0"/>
                  <a:t> </a:t>
                </a:r>
                <a:r>
                  <a:rPr lang="en-US" sz="4622" b="1" dirty="0"/>
                  <a:t> </a:t>
                </a:r>
                <a:endParaRPr lang="en-US" sz="4622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02" y="1290165"/>
                <a:ext cx="17264570" cy="8182697"/>
              </a:xfrm>
              <a:prstGeom prst="rect">
                <a:avLst/>
              </a:prstGeom>
              <a:blipFill>
                <a:blip r:embed="rId5"/>
                <a:stretch>
                  <a:fillRect l="-1129" t="-282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5644637" y="208449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xmlns="" id="{3621B152-EEB5-44E5-BCD6-785C545CA576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027687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196065"/>
                  <a:ext cx="4726018" cy="13575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196065"/>
                  <a:ext cx="4726018" cy="135756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196065"/>
                  <a:ext cx="5165878" cy="13575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196065"/>
                  <a:ext cx="5165878" cy="13575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063776"/>
                  <a:ext cx="5012778" cy="16221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063776"/>
                  <a:ext cx="5012778" cy="16221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063776"/>
                  <a:ext cx="5456471" cy="16221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063776"/>
                  <a:ext cx="5456471" cy="162213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hai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ngược hướng nhau và đều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 định nào sau đây đúng?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37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49296" indent="-619106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ngược hướng nhau và đều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Palatino Linotype" panose="02040502050505030304" pitchFamily="18" charset="0"/>
                                <a:cs typeface="Palatino Linotype" panose="0204050205050503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Palatino Linotype" panose="02040502050505030304" pitchFamily="18" charset="0"/>
                                <a:cs typeface="Palatino Linotype" panose="0204050205050503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333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marL="619106" indent="-198344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°=−</m:t>
                    </m:r>
                    <m:d>
                      <m:dPr>
                        <m:begChr m:val="|"/>
                        <m:endChr m:val="|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16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297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800262"/>
            <a:ext cx="17123438" cy="1441005"/>
            <a:chOff x="293961" y="3877196"/>
            <a:chExt cx="23710088" cy="1995297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325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3877196"/>
                  <a:ext cx="4726018" cy="19952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5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GB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3877196"/>
                  <a:ext cx="4726018" cy="1995297"/>
                </a:xfrm>
                <a:prstGeom prst="rect">
                  <a:avLst/>
                </a:prstGeom>
                <a:blipFill>
                  <a:blip r:embed="rId3"/>
                  <a:stretch>
                    <a:fillRect b="-464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3928114"/>
                  <a:ext cx="5165878" cy="18934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5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GB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3928114"/>
                  <a:ext cx="5165878" cy="1893462"/>
                </a:xfrm>
                <a:prstGeom prst="rect">
                  <a:avLst/>
                </a:prstGeom>
                <a:blipFill>
                  <a:blip r:embed="rId4"/>
                  <a:stretch>
                    <a:fillRect b="-62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3890647"/>
                  <a:ext cx="5012778" cy="19683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5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GB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3890647"/>
                  <a:ext cx="5012778" cy="1968396"/>
                </a:xfrm>
                <a:prstGeom prst="rect">
                  <a:avLst/>
                </a:prstGeom>
                <a:blipFill>
                  <a:blip r:embed="rId5"/>
                  <a:stretch>
                    <a:fillRect b="-557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3928114"/>
                  <a:ext cx="5456471" cy="18934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5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5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  <m:r>
                          <a:rPr lang="en-US" sz="32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325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5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𝐶𝐴</m:t>
                            </m:r>
                          </m:e>
                        </m:acc>
                        <m:r>
                          <a:rPr lang="en-US" sz="325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325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5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en-US" sz="32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325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5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sz="325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r>
                          <a:rPr lang="en-US" sz="32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25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5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5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5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2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3928114"/>
                  <a:ext cx="5456471" cy="189346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GB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giác </a:t>
                </a:r>
                <a:r>
                  <a:rPr lang="en-GB" sz="4333" i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GB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 tại.</a:t>
                </a:r>
                <a:r>
                  <a:rPr lang="en-GB" sz="4333" i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GB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GB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GB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GB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theo </a:t>
                </a:r>
                <a:r>
                  <a:rPr lang="en-GB" sz="4333" i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3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GB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Tam giác </a:t>
                </a:r>
                <a:r>
                  <a:rPr lang="en-GB" sz="4333" i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GB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 tại </a:t>
                </a:r>
                <a:r>
                  <a:rPr lang="en-GB" sz="4333" i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39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sSup>
                                <m:sSupPr>
                                  <m:ctrlPr>
                                    <a:rPr lang="en-US" sz="39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39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39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9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Pitago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39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𝐵𝐴</m:t>
                                  </m:r>
                                </m:e>
                              </m:acc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9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𝐴𝐶</m:t>
                                  </m:r>
                                </m:e>
                              </m:acc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39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GB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𝐵𝐶</m:t>
                                </m:r>
                              </m:e>
                            </m:acc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𝐶𝐴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GB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415" b="-40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17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57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016675"/>
                  <a:ext cx="4726018" cy="17163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016675"/>
                  <a:ext cx="4726018" cy="1716337"/>
                </a:xfrm>
                <a:prstGeom prst="rect">
                  <a:avLst/>
                </a:prstGeom>
                <a:blipFill>
                  <a:blip r:embed="rId3"/>
                  <a:stretch>
                    <a:fillRect b="-49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3950087"/>
                  <a:ext cx="5012778" cy="18495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3950087"/>
                  <a:ext cx="5012778" cy="1849514"/>
                </a:xfrm>
                <a:prstGeom prst="rect">
                  <a:avLst/>
                </a:prstGeom>
                <a:blipFill>
                  <a:blip r:embed="rId5"/>
                  <a:stretch>
                    <a:fillRect b="-22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3946226"/>
                  <a:ext cx="5456471" cy="18572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3946226"/>
                  <a:ext cx="5456471" cy="1857239"/>
                </a:xfrm>
                <a:prstGeom prst="rect">
                  <a:avLst/>
                </a:prstGeom>
                <a:blipFill>
                  <a:blip r:embed="rId6"/>
                  <a:stretch>
                    <a:fillRect b="-22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3972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fr-FR" sz="3972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fr-FR" sz="3972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đều cạnh </a:t>
                </a:r>
                <a14:m>
                  <m:oMath xmlns:m="http://schemas.openxmlformats.org/officeDocument/2006/math">
                    <m:r>
                      <a:rPr lang="en-US" sz="3972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3972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trọng tâm </a:t>
                </a:r>
                <a14:m>
                  <m:oMath xmlns:m="http://schemas.openxmlformats.org/officeDocument/2006/math">
                    <m:r>
                      <a:rPr lang="en-US" sz="3972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fr-FR" sz="3972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fr-FR" sz="3972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72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972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3972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3972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972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</m:oMath>
                </a14:m>
                <a:r>
                  <a:rPr lang="fr-FR" sz="3972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là</a:t>
                </a:r>
                <a:endParaRPr lang="vi-VN" sz="3972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447" t="-55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5285" indent="-495285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𝐺𝐴</m:t>
                            </m:r>
                          </m:e>
                        </m:acc>
                      </m:e>
                    </m:d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𝐺𝐴</m:t>
                            </m:r>
                          </m:e>
                        </m:acc>
                      </m:e>
                    </m:d>
                  </m:oMath>
                </a14:m>
                <a:endParaRPr lang="en-US" sz="4333" i="1">
                  <a:solidFill>
                    <a:srgbClr val="00206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</m:t>
                    </m:r>
                    <m:sSup>
                      <m:sSup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18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pic>
        <p:nvPicPr>
          <p:cNvPr id="51" name="Picture 9">
            <a:extLst>
              <a:ext uri="{FF2B5EF4-FFF2-40B4-BE49-F238E27FC236}">
                <a16:creationId xmlns:a16="http://schemas.microsoft.com/office/drawing/2014/main" xmlns="" id="{989AECD8-96ED-42A8-9AF2-31D82A03B983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7589" y="370035"/>
            <a:ext cx="3198467" cy="25160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830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spd="50000" ac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135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góc giữa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37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9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333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333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9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333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333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9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333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333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135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19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0322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730915"/>
            <a:ext cx="17123438" cy="1579698"/>
            <a:chOff x="293961" y="3781174"/>
            <a:chExt cx="23710088" cy="21873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3781174"/>
                  <a:ext cx="5456471" cy="21873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3781174"/>
                  <a:ext cx="5456471" cy="218733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 hai điểm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 trị của </a:t>
                </a:r>
                <a:r>
                  <a:rPr lang="en-US" sz="4333" i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 r="-10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49296" indent="-619106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333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333">
                  <a:solidFill>
                    <a:srgbClr val="00206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415" t="-4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20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088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1800520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381327"/>
            <a:ext cx="17333024" cy="1954094"/>
            <a:chOff x="293961" y="3297114"/>
            <a:chExt cx="24000293" cy="270574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063776"/>
                  <a:ext cx="4726018" cy="16221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063776"/>
                  <a:ext cx="4726018" cy="1622138"/>
                </a:xfrm>
                <a:prstGeom prst="rect">
                  <a:avLst/>
                </a:prstGeom>
                <a:blipFill>
                  <a:blip r:embed="rId3"/>
                  <a:stretch>
                    <a:fillRect b="-67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3920168"/>
                  <a:ext cx="5165878" cy="19093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Hai vecto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cùng hướng.</a:t>
                  </a:r>
                  <a:endParaRPr lang="en-US" sz="32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3920168"/>
                  <a:ext cx="5165878" cy="1909354"/>
                </a:xfrm>
                <a:prstGeom prst="rect">
                  <a:avLst/>
                </a:prstGeom>
                <a:blipFill>
                  <a:blip r:embed="rId4"/>
                  <a:stretch>
                    <a:fillRect l="-5065" b="-61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268212" y="3297114"/>
                  <a:ext cx="5012778" cy="27057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Giá của hai vecto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vuông góc với nhau.</a:t>
                  </a:r>
                  <a:endParaRPr lang="en-US" sz="32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8212" y="3297114"/>
                  <a:ext cx="5012778" cy="2705749"/>
                </a:xfrm>
                <a:prstGeom prst="rect">
                  <a:avLst/>
                </a:prstGeom>
                <a:blipFill>
                  <a:blip r:embed="rId5"/>
                  <a:stretch>
                    <a:fillRect l="-5219" t="-3125" b="-46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837783" y="3902144"/>
                  <a:ext cx="5456471" cy="19093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Hai vecto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ngược hướng.</a:t>
                  </a:r>
                  <a:endParaRPr lang="en-US" sz="32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37783" y="3902144"/>
                  <a:ext cx="5456471" cy="1909354"/>
                </a:xfrm>
                <a:prstGeom prst="rect">
                  <a:avLst/>
                </a:prstGeom>
                <a:blipFill>
                  <a:blip r:embed="rId6"/>
                  <a:stretch>
                    <a:fillRect l="-4799" b="-61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hai vecto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Điều kiện cần và đủ để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là: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18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95285" indent="-495285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306" t="-2609" b="-11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21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622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680966"/>
            <a:ext cx="17123438" cy="1679598"/>
            <a:chOff x="293961" y="3712012"/>
            <a:chExt cx="23710088" cy="2325666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3712012"/>
                  <a:ext cx="5012778" cy="2325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3712012"/>
                  <a:ext cx="5012778" cy="2325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3712013"/>
                  <a:ext cx="5456471" cy="2325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390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9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3712013"/>
                  <a:ext cx="5456471" cy="2325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cho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tất cả các giá trị của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để véc tơ</a:t>
                </a:r>
                <a14:m>
                  <m:oMath xmlns:m="http://schemas.openxmlformats.org/officeDocument/2006/math"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tạo với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một góc </a:t>
                </a:r>
                <a14:m>
                  <m:oMath xmlns:m="http://schemas.openxmlformats.org/officeDocument/2006/math"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 r="-7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 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9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4333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4333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9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4333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a:rPr lang="fr-FR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giả thiết ta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9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39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39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9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333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4333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333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4333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lang="en-US" sz="39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  <m: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9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333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4333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39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39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27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39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39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39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4333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4333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=−</m:t>
                                        </m:r>
                                        <m:r>
                                          <a:rPr lang="en-US" sz="4333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4333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4333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4333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9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979" t="-6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22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439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xmlns="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xmlns="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85540" cy="1394020"/>
            <a:chOff x="293961" y="3926724"/>
            <a:chExt cx="2379607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xmlns="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xmlns="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xmlns="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xmlns="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xmlns="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xmlns="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xmlns="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xmlns="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xmlns="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25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xmlns="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85172" y="4333182"/>
                  <a:ext cx="50127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85172" y="4333182"/>
                  <a:ext cx="5012778" cy="1260608"/>
                </a:xfrm>
                <a:prstGeom prst="rect">
                  <a:avLst/>
                </a:prstGeom>
                <a:blipFill>
                  <a:blip r:embed="rId5"/>
                  <a:stretch>
                    <a:fillRect t="-10000" b="-1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xmlns="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633568" y="4301724"/>
                  <a:ext cx="5456471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3568" y="4301724"/>
                  <a:ext cx="5456471" cy="1260608"/>
                </a:xfrm>
                <a:prstGeom prst="rect">
                  <a:avLst/>
                </a:prstGeom>
                <a:blipFill>
                  <a:blip r:embed="rId6"/>
                  <a:stretch>
                    <a:fillRect t="-10738" b="-1677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xmlns="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các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thỏa mãn các điều kiện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9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</a:p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39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1858" b="-8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xmlns="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49296" indent="-619106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Palatino Linotype" panose="02040502050505030304" pitchFamily="18" charset="0"/>
                                <a:cs typeface="Palatino Linotype" panose="0204050205050503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Palatino Linotype" panose="02040502050505030304" pitchFamily="18" charset="0"/>
                                    <a:cs typeface="Palatino Linotype" panose="0204050205050503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Palatino Linotype" panose="02040502050505030304" pitchFamily="18" charset="0"/>
                                    <a:cs typeface="Palatino Linotype" panose="0204050205050503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Palatino Linotype" panose="02040502050505030304" pitchFamily="18" charset="0"/>
                                <a:cs typeface="Palatino Linotype" panose="02040502050505030304" pitchFamily="18" charset="0"/>
                              </a:rPr>
                            </m:ctrlPr>
                          </m:acc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Palatino Linotype" panose="02040502050505030304" pitchFamily="18" charset="0"/>
                                <a:cs typeface="Palatino Linotype" panose="0204050205050503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Palatino Linotype" panose="02040502050505030304" pitchFamily="18" charset="0"/>
                                    <a:cs typeface="Palatino Linotype" panose="0204050205050503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Palatino Linotype" panose="02040502050505030304" pitchFamily="18" charset="0"/>
                                <a:cs typeface="Palatino Linotype" panose="0204050205050503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Palatino Linotype" panose="02040502050505030304" pitchFamily="18" charset="0"/>
                                    <a:cs typeface="Palatino Linotype" panose="0204050205050503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333" i="1">
                  <a:solidFill>
                    <a:srgbClr val="002060"/>
                  </a:solidFill>
                  <a:latin typeface="Cambria Math" panose="02040503050406030204" pitchFamily="18" charset="0"/>
                  <a:ea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marL="33019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Palatino Linotype" panose="02040502050505030304" pitchFamily="18" charset="0"/>
                                  <a:cs typeface="Palatino Linotype" panose="0204050205050503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Palatino Linotype" panose="02040502050505030304" pitchFamily="18" charset="0"/>
                                      <a:cs typeface="Palatino Linotype" panose="0204050205050503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333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marL="949296" indent="-619106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16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100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.</a:t>
                </a:r>
                <a:endParaRPr lang="en-US" sz="4333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marL="949296" indent="-619106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Mặt khác: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Palatino Linotype" panose="02040502050505030304" pitchFamily="18" charset="0"/>
                                <a:cs typeface="Palatino Linotype" panose="0204050205050503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Palatino Linotype" panose="02040502050505030304" pitchFamily="18" charset="0"/>
                                    <a:cs typeface="Palatino Linotype" panose="0204050205050503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Palatino Linotype" panose="02040502050505030304" pitchFamily="18" charset="0"/>
                                    <a:cs typeface="Palatino Linotype" panose="0204050205050503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acc>
                              <m:accPr>
                                <m:chr m:val="⃗"/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Palatino Linotype" panose="02040502050505030304" pitchFamily="18" charset="0"/>
                                    <a:cs typeface="Palatino Linotype" panose="0204050205050503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Palatino Linotype" panose="0204050205050503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333">
                  <a:solidFill>
                    <a:srgbClr val="002060"/>
                  </a:solidFill>
                  <a:latin typeface="Cambria Math" panose="02040503050406030204" pitchFamily="18" charset="0"/>
                  <a:ea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marL="33019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Palatino Linotype" panose="02040502050505030304" pitchFamily="18" charset="0"/>
                                  <a:cs typeface="Palatino Linotype" panose="0204050205050503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Palatino Linotype" panose="02040502050505030304" pitchFamily="18" charset="0"/>
                                      <a:cs typeface="Palatino Linotype" panose="0204050205050503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Palatino Linotype" panose="02040502050505030304" pitchFamily="18" charset="0"/>
                                  <a:cs typeface="Palatino Linotype" panose="0204050205050503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Palatino Linotype" panose="02040502050505030304" pitchFamily="18" charset="0"/>
                                      <a:cs typeface="Palatino Linotype" panose="0204050205050503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Palatino Linotype" panose="02040502050505030304" pitchFamily="18" charset="0"/>
                                  <a:cs typeface="Palatino Linotype" panose="0204050205050503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Palatino Linotype" panose="02040502050505030304" pitchFamily="18" charset="0"/>
                                      <a:cs typeface="Palatino Linotype" panose="0204050205050503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</m:ctrlPr>
                        </m:acc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</m:ctrlPr>
                        </m:acc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acc>
                        <m:accPr>
                          <m:chr m:val="⃗"/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</m:ctrlPr>
                        </m:acc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</m:ctrlPr>
                        </m:acc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acc>
                        <m:accPr>
                          <m:chr m:val="⃗"/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</m:ctrlPr>
                        </m:acc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Palatino Linotype" panose="02040502050505030304" pitchFamily="18" charset="0"/>
                              <a:cs typeface="Palatino Linotype" panose="02040502050505030304" pitchFamily="18" charset="0"/>
                            </a:rPr>
                          </m:ctrlPr>
                        </m:accPr>
                        <m:e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Palatino Linotype" panose="0204050205050503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333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marL="949296" indent="-619106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16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6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6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75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.</a:t>
                </a:r>
                <a:endParaRPr lang="en-US" sz="4333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marL="619106" indent="-619106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9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75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25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9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8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xmlns="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xmlns="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xmlns="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xmlns="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23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194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4563194" y="185084"/>
            <a:ext cx="8626014" cy="7424233"/>
            <a:chOff x="2043534" y="1706989"/>
            <a:chExt cx="5972035" cy="514000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4622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48652" y="1736698"/>
                <a:ext cx="538477" cy="556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4622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462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194" y="1653456"/>
                <a:ext cx="17264569" cy="6398119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chemeClr val="accent1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22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➌</a:t>
                </a:r>
                <a:r>
                  <a:rPr lang="en-US" sz="4622" dirty="0">
                    <a:solidFill>
                      <a:srgbClr val="FF0000"/>
                    </a:solidFill>
                  </a:rPr>
                  <a:t>.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Biểu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thức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tọa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độ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tích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vô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hướng</a:t>
                </a:r>
                <a:endParaRPr lang="en-US" sz="4622" dirty="0">
                  <a:solidFill>
                    <a:srgbClr val="FF0000"/>
                  </a:solidFill>
                </a:endParaRPr>
              </a:p>
              <a:p>
                <a:pPr marL="1079997" indent="-80255" algn="just"/>
                <a:r>
                  <a:rPr lang="en-US" sz="4622" dirty="0" err="1"/>
                  <a:t>Trên</a:t>
                </a:r>
                <a:r>
                  <a:rPr lang="en-US" sz="4622" dirty="0"/>
                  <a:t> </a:t>
                </a:r>
                <a:r>
                  <a:rPr lang="en-US" sz="4622" dirty="0" err="1"/>
                  <a:t>mặt</a:t>
                </a:r>
                <a:r>
                  <a:rPr lang="en-US" sz="4622" dirty="0"/>
                  <a:t> </a:t>
                </a:r>
                <a:r>
                  <a:rPr lang="en-US" sz="4622" dirty="0" err="1"/>
                  <a:t>phẳng</a:t>
                </a:r>
                <a:r>
                  <a:rPr lang="en-US" sz="4622" dirty="0"/>
                  <a:t> </a:t>
                </a:r>
                <a:r>
                  <a:rPr lang="en-US" sz="4622" dirty="0" err="1"/>
                  <a:t>tọa</a:t>
                </a:r>
                <a:r>
                  <a:rPr lang="en-US" sz="4622" dirty="0"/>
                  <a:t> </a:t>
                </a:r>
                <a:r>
                  <a:rPr lang="en-US" sz="4622" dirty="0" err="1"/>
                  <a:t>độ</a:t>
                </a:r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622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4622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4622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622" dirty="0"/>
                  <a:t> </a:t>
                </a:r>
                <a:r>
                  <a:rPr lang="en-US" sz="4622" dirty="0" err="1"/>
                  <a:t>cho</a:t>
                </a:r>
                <a:r>
                  <a:rPr lang="en-US" sz="4622" dirty="0"/>
                  <a:t> </a:t>
                </a:r>
                <a:r>
                  <a:rPr lang="en-US" sz="4622" dirty="0" err="1"/>
                  <a:t>hai</a:t>
                </a:r>
                <a:r>
                  <a:rPr lang="en-US" sz="4622" dirty="0"/>
                  <a:t> </a:t>
                </a:r>
                <a:r>
                  <a:rPr lang="en-US" sz="4622" dirty="0" err="1"/>
                  <a:t>vectơ</a:t>
                </a:r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622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622" i="1">
                  <a:latin typeface="Cambria Math" panose="02040503050406030204" pitchFamily="18" charset="0"/>
                </a:endParaRPr>
              </a:p>
              <a:p>
                <a:pPr marL="1079997" indent="-80255" algn="just"/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22" dirty="0"/>
                  <a:t> </a:t>
                </a:r>
              </a:p>
              <a:p>
                <a:pPr marL="1079997" indent="-80255" algn="just"/>
                <a:r>
                  <a:rPr lang="en-US" sz="4622" dirty="0"/>
                  <a:t>Khi </a:t>
                </a:r>
                <a:r>
                  <a:rPr lang="en-US" sz="4622" dirty="0" err="1"/>
                  <a:t>đó</a:t>
                </a:r>
                <a:r>
                  <a:rPr lang="en-US" sz="4622" dirty="0"/>
                  <a:t> </a:t>
                </a:r>
                <a:r>
                  <a:rPr lang="en-US" sz="4622" dirty="0" err="1"/>
                  <a:t>tích</a:t>
                </a:r>
                <a:r>
                  <a:rPr lang="en-US" sz="4622" dirty="0"/>
                  <a:t> </a:t>
                </a:r>
                <a:r>
                  <a:rPr lang="en-US" sz="4622" dirty="0" err="1"/>
                  <a:t>vô</a:t>
                </a:r>
                <a:r>
                  <a:rPr lang="en-US" sz="4622" dirty="0"/>
                  <a:t> </a:t>
                </a:r>
                <a:r>
                  <a:rPr lang="en-US" sz="4622" dirty="0" err="1"/>
                  <a:t>hướng</a:t>
                </a:r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622" dirty="0"/>
                  <a:t> </a:t>
                </a:r>
                <a:r>
                  <a:rPr lang="en-US" sz="4622" dirty="0" err="1"/>
                  <a:t>là</a:t>
                </a:r>
                <a:r>
                  <a:rPr lang="en-US" sz="4622" dirty="0"/>
                  <a:t>:</a:t>
                </a:r>
              </a:p>
              <a:p>
                <a:pPr marL="1079997" indent="-80255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22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622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622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622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622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622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622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622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622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622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622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622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622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622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622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622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622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622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622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622" dirty="0"/>
              </a:p>
              <a:p>
                <a:pPr lvl="0"/>
                <a:r>
                  <a:rPr lang="en-US" sz="4622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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Nhận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xét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marL="999741"/>
                <a:r>
                  <a:rPr lang="en-US" sz="4622" dirty="0"/>
                  <a:t>Hai </a:t>
                </a:r>
                <a:r>
                  <a:rPr lang="en-US" sz="4622" dirty="0" err="1"/>
                  <a:t>vectơ</a:t>
                </a:r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622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622" dirty="0"/>
                  <a:t> </a:t>
                </a:r>
                <a:r>
                  <a:rPr lang="en-US" sz="4622" dirty="0" err="1"/>
                  <a:t>đều</a:t>
                </a:r>
                <a:r>
                  <a:rPr lang="en-US" sz="4622" dirty="0"/>
                  <a:t> </a:t>
                </a:r>
                <a:r>
                  <a:rPr lang="en-US" sz="4622" dirty="0" err="1"/>
                  <a:t>khác</a:t>
                </a:r>
                <a:r>
                  <a:rPr lang="en-US" sz="4622" dirty="0"/>
                  <a:t> </a:t>
                </a:r>
                <a:r>
                  <a:rPr lang="en-US" sz="4622" dirty="0" err="1"/>
                  <a:t>vectơ</a:t>
                </a:r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622" dirty="0"/>
                  <a:t> </a:t>
                </a:r>
                <a:r>
                  <a:rPr lang="en-US" sz="4622" dirty="0" err="1"/>
                  <a:t>vuông</a:t>
                </a:r>
                <a:r>
                  <a:rPr lang="en-US" sz="4622" dirty="0"/>
                  <a:t> </a:t>
                </a:r>
                <a:r>
                  <a:rPr lang="en-US" sz="4622" dirty="0" err="1"/>
                  <a:t>góc</a:t>
                </a:r>
                <a:r>
                  <a:rPr lang="en-US" sz="4622" dirty="0"/>
                  <a:t> </a:t>
                </a:r>
                <a:r>
                  <a:rPr lang="en-US" sz="4622" dirty="0" err="1"/>
                  <a:t>với</a:t>
                </a:r>
                <a:r>
                  <a:rPr lang="en-US" sz="4622" dirty="0"/>
                  <a:t> </a:t>
                </a:r>
                <a:r>
                  <a:rPr lang="en-US" sz="4622" dirty="0" err="1"/>
                  <a:t>nhau</a:t>
                </a:r>
                <a:r>
                  <a:rPr lang="en-US" sz="4622" dirty="0"/>
                  <a:t> </a:t>
                </a:r>
                <a:r>
                  <a:rPr lang="en-US" sz="4622" dirty="0" err="1"/>
                  <a:t>khi</a:t>
                </a:r>
                <a:r>
                  <a:rPr lang="en-US" sz="4622" dirty="0"/>
                  <a:t> </a:t>
                </a:r>
                <a:r>
                  <a:rPr lang="en-US" sz="4622" dirty="0" err="1"/>
                  <a:t>và</a:t>
                </a:r>
                <a:r>
                  <a:rPr lang="en-US" sz="4622" dirty="0"/>
                  <a:t> </a:t>
                </a:r>
                <a:r>
                  <a:rPr lang="en-US" sz="4622" dirty="0" err="1"/>
                  <a:t>chỉ</a:t>
                </a:r>
                <a:r>
                  <a:rPr lang="en-US" sz="4622" dirty="0"/>
                  <a:t> </a:t>
                </a:r>
                <a:r>
                  <a:rPr lang="en-US" sz="4622" dirty="0" err="1"/>
                  <a:t>khi</a:t>
                </a:r>
                <a:r>
                  <a:rPr lang="en-US" sz="4622" dirty="0"/>
                  <a:t> </a:t>
                </a:r>
              </a:p>
              <a:p>
                <a:pPr marL="9997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622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622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622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622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622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622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622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622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622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622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622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622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622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622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622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622" dirty="0"/>
              </a:p>
              <a:p>
                <a:endParaRPr lang="en-US" sz="4622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94" y="1653456"/>
                <a:ext cx="17264569" cy="6398119"/>
              </a:xfrm>
              <a:prstGeom prst="rect">
                <a:avLst/>
              </a:prstGeom>
              <a:blipFill>
                <a:blip r:embed="rId5"/>
                <a:stretch>
                  <a:fillRect l="-1235" t="-3802" r="-71"/>
                </a:stretch>
              </a:blipFill>
              <a:ln>
                <a:solidFill>
                  <a:schemeClr val="accent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5644637" y="208449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xmlns="" id="{3621B152-EEB5-44E5-BCD6-785C545CA576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xmlns="" id="{7DDEEA9B-D1E8-4C4C-A558-2BA22D8D8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xmlns="" id="{75DD4DB7-B14C-47A4-9371-B742D782A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xmlns="" id="{36DDAAD6-77BE-4508-8587-7BBFD3A4D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077357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4563194" y="185084"/>
            <a:ext cx="8626014" cy="7424233"/>
            <a:chOff x="2043534" y="1706989"/>
            <a:chExt cx="5972035" cy="514000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4622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48652" y="1736698"/>
                <a:ext cx="538477" cy="556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4622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462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801" y="1308102"/>
                <a:ext cx="17264569" cy="8469517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chemeClr val="accent1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22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➍</a:t>
                </a:r>
                <a:r>
                  <a:rPr lang="en-US" sz="4622" dirty="0">
                    <a:solidFill>
                      <a:srgbClr val="FF0000"/>
                    </a:solidFill>
                  </a:rPr>
                  <a:t>.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Ứng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dụng</a:t>
                </a:r>
                <a:endParaRPr lang="en-US" sz="4622" dirty="0">
                  <a:solidFill>
                    <a:srgbClr val="FF0000"/>
                  </a:solidFill>
                </a:endParaRPr>
              </a:p>
              <a:p>
                <a:r>
                  <a:rPr lang="en-US" sz="4622" b="1" dirty="0">
                    <a:solidFill>
                      <a:srgbClr val="FF0000"/>
                    </a:solidFill>
                  </a:rPr>
                  <a:t>a) </a:t>
                </a:r>
                <a:r>
                  <a:rPr lang="en-US" sz="4622" b="1" dirty="0" err="1"/>
                  <a:t>Độ</a:t>
                </a:r>
                <a:r>
                  <a:rPr lang="en-US" sz="4622" b="1" dirty="0"/>
                  <a:t> </a:t>
                </a:r>
                <a:r>
                  <a:rPr lang="en-US" sz="4622" b="1" dirty="0" err="1"/>
                  <a:t>dài</a:t>
                </a:r>
                <a:r>
                  <a:rPr lang="en-US" sz="4622" b="1" dirty="0"/>
                  <a:t> </a:t>
                </a:r>
                <a:r>
                  <a:rPr lang="en-US" sz="4622" b="1" dirty="0" err="1"/>
                  <a:t>của</a:t>
                </a:r>
                <a:r>
                  <a:rPr lang="en-US" sz="4622" b="1" dirty="0"/>
                  <a:t> </a:t>
                </a:r>
                <a:r>
                  <a:rPr lang="en-US" sz="4622" b="1" dirty="0" err="1"/>
                  <a:t>vectơ</a:t>
                </a:r>
                <a:endParaRPr lang="en-US" sz="4622" dirty="0"/>
              </a:p>
              <a:p>
                <a:pPr indent="580126"/>
                <a:r>
                  <a:rPr lang="en-US" sz="4622" dirty="0" err="1"/>
                  <a:t>Độ</a:t>
                </a:r>
                <a:r>
                  <a:rPr lang="en-US" sz="4622" dirty="0"/>
                  <a:t> </a:t>
                </a:r>
                <a:r>
                  <a:rPr lang="en-US" sz="4622" dirty="0" err="1"/>
                  <a:t>dài</a:t>
                </a:r>
                <a:r>
                  <a:rPr lang="en-US" sz="4622" dirty="0"/>
                  <a:t> </a:t>
                </a:r>
                <a:r>
                  <a:rPr lang="en-US" sz="4622" dirty="0" err="1"/>
                  <a:t>của</a:t>
                </a:r>
                <a:r>
                  <a:rPr lang="en-US" sz="4622" dirty="0"/>
                  <a:t> </a:t>
                </a:r>
                <a:r>
                  <a:rPr lang="en-US" sz="4622" dirty="0" err="1"/>
                  <a:t>vectơ</a:t>
                </a:r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622" dirty="0"/>
                  <a:t> </a:t>
                </a:r>
                <a:r>
                  <a:rPr lang="en-US" sz="4622" dirty="0" err="1"/>
                  <a:t>được</a:t>
                </a:r>
                <a:r>
                  <a:rPr lang="en-US" sz="4622" dirty="0"/>
                  <a:t> </a:t>
                </a:r>
                <a:r>
                  <a:rPr lang="en-US" sz="4622" dirty="0" err="1"/>
                  <a:t>tính</a:t>
                </a:r>
                <a:r>
                  <a:rPr lang="en-US" sz="4622" dirty="0"/>
                  <a:t> </a:t>
                </a:r>
                <a:r>
                  <a:rPr lang="en-US" sz="4622" dirty="0" err="1"/>
                  <a:t>theo</a:t>
                </a:r>
                <a:r>
                  <a:rPr lang="en-US" sz="4622" dirty="0"/>
                  <a:t> </a:t>
                </a:r>
                <a:r>
                  <a:rPr lang="en-US" sz="4622" dirty="0" err="1"/>
                  <a:t>công</a:t>
                </a:r>
                <a:r>
                  <a:rPr lang="en-US" sz="4622" dirty="0"/>
                  <a:t> </a:t>
                </a:r>
                <a:r>
                  <a:rPr lang="en-US" sz="4622" dirty="0" err="1"/>
                  <a:t>thức</a:t>
                </a:r>
                <a:r>
                  <a:rPr lang="en-US" sz="4622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622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62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sz="4622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622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462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622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4622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4622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462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622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4622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4622" dirty="0"/>
              </a:p>
              <a:p>
                <a:r>
                  <a:rPr lang="en-US" sz="4622" b="1" dirty="0">
                    <a:solidFill>
                      <a:srgbClr val="FF0000"/>
                    </a:solidFill>
                  </a:rPr>
                  <a:t>b) </a:t>
                </a:r>
                <a:r>
                  <a:rPr lang="en-US" sz="4622" b="1" dirty="0" err="1"/>
                  <a:t>Góc</a:t>
                </a:r>
                <a:r>
                  <a:rPr lang="en-US" sz="4622" b="1" dirty="0"/>
                  <a:t> </a:t>
                </a:r>
                <a:r>
                  <a:rPr lang="en-US" sz="4622" b="1" dirty="0" err="1"/>
                  <a:t>giữa</a:t>
                </a:r>
                <a:r>
                  <a:rPr lang="en-US" sz="4622" b="1" dirty="0"/>
                  <a:t> </a:t>
                </a:r>
                <a:r>
                  <a:rPr lang="en-US" sz="4622" b="1" dirty="0" err="1"/>
                  <a:t>hai</a:t>
                </a:r>
                <a:r>
                  <a:rPr lang="en-US" sz="4622" b="1" dirty="0"/>
                  <a:t> </a:t>
                </a:r>
                <a:r>
                  <a:rPr lang="en-US" sz="4622" b="1" dirty="0" err="1"/>
                  <a:t>vectơ</a:t>
                </a:r>
                <a:endParaRPr lang="en-US" sz="4622" dirty="0"/>
              </a:p>
              <a:p>
                <a:pPr marL="660380"/>
                <a:r>
                  <a:rPr lang="en-US" sz="4622" dirty="0" err="1"/>
                  <a:t>Từ</a:t>
                </a:r>
                <a:r>
                  <a:rPr lang="en-US" sz="4622" dirty="0"/>
                  <a:t> </a:t>
                </a:r>
                <a:r>
                  <a:rPr lang="en-US" sz="4622" dirty="0" err="1"/>
                  <a:t>định</a:t>
                </a:r>
                <a:r>
                  <a:rPr lang="en-US" sz="4622" dirty="0"/>
                  <a:t> </a:t>
                </a:r>
                <a:r>
                  <a:rPr lang="en-US" sz="4622" dirty="0" err="1"/>
                  <a:t>nghĩa</a:t>
                </a:r>
                <a:r>
                  <a:rPr lang="en-US" sz="4622" dirty="0"/>
                  <a:t> </a:t>
                </a:r>
                <a:r>
                  <a:rPr lang="en-US" sz="4622" dirty="0" err="1"/>
                  <a:t>tích</a:t>
                </a:r>
                <a:r>
                  <a:rPr lang="en-US" sz="4622" dirty="0"/>
                  <a:t> </a:t>
                </a:r>
                <a:r>
                  <a:rPr lang="en-US" sz="4622" dirty="0" err="1"/>
                  <a:t>vô</a:t>
                </a:r>
                <a:r>
                  <a:rPr lang="en-US" sz="4622" dirty="0"/>
                  <a:t> </a:t>
                </a:r>
                <a:r>
                  <a:rPr lang="en-US" sz="4622" dirty="0" err="1"/>
                  <a:t>hướng</a:t>
                </a:r>
                <a:r>
                  <a:rPr lang="en-US" sz="4622" dirty="0"/>
                  <a:t> </a:t>
                </a:r>
                <a:r>
                  <a:rPr lang="en-US" sz="4622" dirty="0" err="1"/>
                  <a:t>của</a:t>
                </a:r>
                <a:r>
                  <a:rPr lang="en-US" sz="4622" dirty="0"/>
                  <a:t> </a:t>
                </a:r>
                <a:r>
                  <a:rPr lang="en-US" sz="4622" dirty="0" err="1"/>
                  <a:t>hai</a:t>
                </a:r>
                <a:r>
                  <a:rPr lang="en-US" sz="4622" dirty="0"/>
                  <a:t> </a:t>
                </a:r>
                <a:r>
                  <a:rPr lang="en-US" sz="4622" dirty="0" err="1"/>
                  <a:t>vectơ</a:t>
                </a:r>
                <a:r>
                  <a:rPr lang="en-US" sz="4622" dirty="0"/>
                  <a:t> ta </a:t>
                </a:r>
                <a:r>
                  <a:rPr lang="en-US" sz="4622" dirty="0" err="1"/>
                  <a:t>suy</a:t>
                </a:r>
                <a:r>
                  <a:rPr lang="en-US" sz="4622" dirty="0"/>
                  <a:t> ra </a:t>
                </a:r>
                <a:r>
                  <a:rPr lang="en-US" sz="4622" dirty="0" err="1"/>
                  <a:t>nếu</a:t>
                </a:r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622" dirty="0"/>
                  <a:t> </a:t>
                </a:r>
              </a:p>
              <a:p>
                <a:pPr marL="660380"/>
                <a:r>
                  <a:rPr lang="en-US" sz="4622" dirty="0"/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622" dirty="0"/>
                  <a:t> </a:t>
                </a:r>
                <a:r>
                  <a:rPr lang="en-US" sz="4622" dirty="0" err="1"/>
                  <a:t>đều</a:t>
                </a:r>
                <a:r>
                  <a:rPr lang="en-US" sz="4622" dirty="0"/>
                  <a:t> </a:t>
                </a:r>
                <a:r>
                  <a:rPr lang="en-US" sz="4622" dirty="0" err="1"/>
                  <a:t>khác</a:t>
                </a:r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622" dirty="0"/>
                  <a:t> </a:t>
                </a:r>
                <a:r>
                  <a:rPr lang="en-US" sz="4622" dirty="0" err="1"/>
                  <a:t>thì</a:t>
                </a:r>
                <a:r>
                  <a:rPr lang="en-US" sz="4622" dirty="0"/>
                  <a:t> ta </a:t>
                </a:r>
                <a:r>
                  <a:rPr lang="en-US" sz="4622" dirty="0" err="1"/>
                  <a:t>có</a:t>
                </a:r>
                <a:r>
                  <a:rPr lang="en-US" sz="4622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622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4622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62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4622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622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4622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622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62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4622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622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622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622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  <m:r>
                            <a:rPr lang="en-US" sz="4622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622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622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4622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622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62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622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622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4622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622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62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622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622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4622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4622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622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4622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4622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4622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622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622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4622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4622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en-US" sz="4622"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4622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622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4622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4622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4622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622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622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4622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4622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US" sz="4622" dirty="0"/>
              </a:p>
              <a:p>
                <a:r>
                  <a:rPr lang="en-US" sz="4622" b="1" dirty="0">
                    <a:solidFill>
                      <a:srgbClr val="FF0000"/>
                    </a:solidFill>
                  </a:rPr>
                  <a:t>c) </a:t>
                </a:r>
                <a:r>
                  <a:rPr lang="en-US" sz="4622" b="1" dirty="0" err="1"/>
                  <a:t>Khoảng</a:t>
                </a:r>
                <a:r>
                  <a:rPr lang="en-US" sz="4622" b="1" dirty="0"/>
                  <a:t> </a:t>
                </a:r>
                <a:r>
                  <a:rPr lang="en-US" sz="4622" b="1" dirty="0" err="1"/>
                  <a:t>cách</a:t>
                </a:r>
                <a:r>
                  <a:rPr lang="en-US" sz="4622" b="1" dirty="0"/>
                  <a:t> </a:t>
                </a:r>
                <a:r>
                  <a:rPr lang="en-US" sz="4622" b="1" dirty="0" err="1"/>
                  <a:t>giữa</a:t>
                </a:r>
                <a:r>
                  <a:rPr lang="en-US" sz="4622" b="1" dirty="0"/>
                  <a:t> </a:t>
                </a:r>
                <a:r>
                  <a:rPr lang="en-US" sz="4622" b="1" dirty="0" err="1"/>
                  <a:t>hai</a:t>
                </a:r>
                <a:r>
                  <a:rPr lang="en-US" sz="4622" b="1" dirty="0"/>
                  <a:t> </a:t>
                </a:r>
                <a:r>
                  <a:rPr lang="en-US" sz="4622" b="1" dirty="0" err="1"/>
                  <a:t>điểm</a:t>
                </a:r>
                <a:endParaRPr lang="en-US" sz="4622" dirty="0"/>
              </a:p>
              <a:p>
                <a:pPr indent="660380"/>
                <a:r>
                  <a:rPr lang="en-US" sz="4622" dirty="0" err="1"/>
                  <a:t>Khoảng</a:t>
                </a:r>
                <a:r>
                  <a:rPr lang="en-US" sz="4622" dirty="0"/>
                  <a:t> </a:t>
                </a:r>
                <a:r>
                  <a:rPr lang="en-US" sz="4622" dirty="0" err="1"/>
                  <a:t>cách</a:t>
                </a:r>
                <a:r>
                  <a:rPr lang="en-US" sz="4622" dirty="0"/>
                  <a:t> </a:t>
                </a:r>
                <a:r>
                  <a:rPr lang="en-US" sz="4622" dirty="0" err="1"/>
                  <a:t>giữa</a:t>
                </a:r>
                <a:r>
                  <a:rPr lang="en-US" sz="4622" dirty="0"/>
                  <a:t> </a:t>
                </a:r>
                <a:r>
                  <a:rPr lang="en-US" sz="4622" dirty="0" err="1"/>
                  <a:t>hai</a:t>
                </a:r>
                <a:r>
                  <a:rPr lang="en-US" sz="4622" dirty="0"/>
                  <a:t> </a:t>
                </a:r>
                <a:r>
                  <a:rPr lang="en-US" sz="4622" dirty="0" err="1"/>
                  <a:t>điểm</a:t>
                </a:r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622" dirty="0"/>
                  <a:t> </a:t>
                </a:r>
                <a:r>
                  <a:rPr lang="en-US" sz="4622" dirty="0" err="1"/>
                  <a:t>và</a:t>
                </a:r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622" dirty="0"/>
                  <a:t> </a:t>
                </a:r>
                <a:r>
                  <a:rPr lang="en-US" sz="4622" dirty="0" err="1"/>
                  <a:t>được</a:t>
                </a:r>
                <a:r>
                  <a:rPr lang="en-US" sz="4622" dirty="0"/>
                  <a:t> </a:t>
                </a:r>
                <a:r>
                  <a:rPr lang="en-US" sz="4622" dirty="0" err="1"/>
                  <a:t>tính</a:t>
                </a:r>
                <a:r>
                  <a:rPr lang="en-US" sz="4622" dirty="0"/>
                  <a:t> </a:t>
                </a:r>
                <a:r>
                  <a:rPr lang="en-US" sz="4622" dirty="0" err="1"/>
                  <a:t>theo</a:t>
                </a:r>
                <a:r>
                  <a:rPr lang="en-US" sz="4622" dirty="0"/>
                  <a:t> </a:t>
                </a:r>
                <a:r>
                  <a:rPr lang="en-US" sz="4622" dirty="0" err="1"/>
                  <a:t>công</a:t>
                </a:r>
                <a:r>
                  <a:rPr lang="en-US" sz="4622" dirty="0"/>
                  <a:t> </a:t>
                </a:r>
                <a:r>
                  <a:rPr lang="en-US" sz="4622" dirty="0" err="1"/>
                  <a:t>thức</a:t>
                </a:r>
                <a:r>
                  <a:rPr lang="en-US" sz="4622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22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4622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622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622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622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22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4622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4622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622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22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4622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622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622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622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622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622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22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4622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4622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622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22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4622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622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622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01" y="1308102"/>
                <a:ext cx="17264569" cy="8469517"/>
              </a:xfrm>
              <a:prstGeom prst="rect">
                <a:avLst/>
              </a:prstGeom>
              <a:blipFill>
                <a:blip r:embed="rId5"/>
                <a:stretch>
                  <a:fillRect l="-953" t="-2301"/>
                </a:stretch>
              </a:blipFill>
              <a:ln>
                <a:solidFill>
                  <a:schemeClr val="accent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5644637" y="208449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:a16="http://schemas.microsoft.com/office/drawing/2014/main" xmlns="" id="{3621B152-EEB5-44E5-BCD6-785C545CA576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xmlns="" id="{7DDEEA9B-D1E8-4C4C-A558-2BA22D8D8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xmlns="" id="{75DD4DB7-B14C-47A4-9371-B742D782A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xmlns="" id="{36DDAAD6-77BE-4508-8587-7BBFD3A4D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552076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4563195" y="185084"/>
            <a:ext cx="1066628" cy="99057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43523" y="1793218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4622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Hexagon 26">
            <a:extLst>
              <a:ext uri="{FF2B5EF4-FFF2-40B4-BE49-F238E27FC236}">
                <a16:creationId xmlns:a16="http://schemas.microsoft.com/office/drawing/2014/main" xmlns="" id="{2234FC93-A48D-4E03-B1C7-AC1F300FA118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7085D9D-A131-49B5-8927-3BFCC6565A53}"/>
              </a:ext>
            </a:extLst>
          </p:cNvPr>
          <p:cNvSpPr txBox="1">
            <a:spLocks/>
          </p:cNvSpPr>
          <p:nvPr/>
        </p:nvSpPr>
        <p:spPr>
          <a:xfrm>
            <a:off x="250462" y="1352154"/>
            <a:ext cx="17206908" cy="2391804"/>
          </a:xfrm>
          <a:prstGeom prst="rect">
            <a:avLst/>
          </a:prstGeom>
          <a:solidFill>
            <a:srgbClr val="FAFFF3"/>
          </a:solidFill>
          <a:ln>
            <a:solidFill>
              <a:schemeClr val="accent1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0635" indent="-740635" algn="just"/>
            <a:endParaRPr lang="en-US" sz="4622" b="1" dirty="0">
              <a:solidFill>
                <a:srgbClr val="FF0000"/>
              </a:solidFill>
            </a:endParaRPr>
          </a:p>
          <a:p>
            <a:pPr marL="740635" indent="-740635" algn="just"/>
            <a:r>
              <a:rPr lang="en-US" sz="4622" b="1" dirty="0">
                <a:solidFill>
                  <a:srgbClr val="FF0000"/>
                </a:solidFill>
              </a:rPr>
              <a:t>①</a:t>
            </a:r>
            <a:r>
              <a:rPr lang="en-US" sz="4622" dirty="0">
                <a:solidFill>
                  <a:srgbClr val="FF0000"/>
                </a:solidFill>
              </a:rPr>
              <a:t>. </a:t>
            </a:r>
            <a:r>
              <a:rPr lang="en-US" sz="4622" b="1" dirty="0" err="1">
                <a:solidFill>
                  <a:srgbClr val="FF0000"/>
                </a:solidFill>
              </a:rPr>
              <a:t>Dạng</a:t>
            </a:r>
            <a:r>
              <a:rPr lang="en-US" sz="4622" b="1" dirty="0">
                <a:solidFill>
                  <a:srgbClr val="FF0000"/>
                </a:solidFill>
              </a:rPr>
              <a:t> 1:</a:t>
            </a:r>
            <a:r>
              <a:rPr lang="en-US" sz="4622" dirty="0">
                <a:solidFill>
                  <a:srgbClr val="FF0000"/>
                </a:solidFill>
              </a:rPr>
              <a:t> </a:t>
            </a:r>
            <a:r>
              <a:rPr lang="en-US" sz="4622" b="1" dirty="0" err="1"/>
              <a:t>Tính</a:t>
            </a:r>
            <a:r>
              <a:rPr lang="en-US" sz="4622" b="1" dirty="0"/>
              <a:t> </a:t>
            </a:r>
            <a:r>
              <a:rPr lang="en-US" sz="4622" b="1" dirty="0" err="1"/>
              <a:t>độ</a:t>
            </a:r>
            <a:r>
              <a:rPr lang="en-US" sz="4622" b="1" dirty="0"/>
              <a:t> </a:t>
            </a:r>
            <a:r>
              <a:rPr lang="en-US" sz="4622" b="1" dirty="0" err="1"/>
              <a:t>dài</a:t>
            </a:r>
            <a:r>
              <a:rPr lang="en-US" sz="4622" b="1" dirty="0"/>
              <a:t>, </a:t>
            </a:r>
            <a:r>
              <a:rPr lang="en-US" sz="4622" b="1" dirty="0" err="1"/>
              <a:t>tính</a:t>
            </a:r>
            <a:r>
              <a:rPr lang="en-US" sz="4622" b="1" dirty="0"/>
              <a:t> </a:t>
            </a:r>
            <a:r>
              <a:rPr lang="en-US" sz="4622" b="1" dirty="0" err="1"/>
              <a:t>góc</a:t>
            </a:r>
            <a:endParaRPr lang="en-US" sz="4622" dirty="0"/>
          </a:p>
          <a:p>
            <a:pPr marL="740635" indent="-740635" algn="just"/>
            <a:endParaRPr lang="en-US" sz="4622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xmlns="" id="{5F4EC11D-E02E-4679-9542-7E46761FCF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883" y="3840409"/>
                <a:ext cx="17244063" cy="5064863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622" b="1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r>
                  <a:rPr lang="en-US" sz="4622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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Phương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pháp</a:t>
                </a:r>
                <a:endParaRPr lang="en-US" sz="4622" b="1" dirty="0">
                  <a:solidFill>
                    <a:srgbClr val="FF0000"/>
                  </a:solidFill>
                </a:endParaRPr>
              </a:p>
              <a:p>
                <a:pPr marL="1160250" indent="-1160250"/>
                <a:r>
                  <a:rPr lang="en-US" sz="4622" dirty="0"/>
                  <a:t> 	</a:t>
                </a:r>
                <a:r>
                  <a:rPr lang="en-US" sz="4622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en-US" sz="4622" dirty="0">
                    <a:sym typeface="Wingdings" panose="05000000000000000000" pitchFamily="2" charset="2"/>
                  </a:rPr>
                  <a:t> </a:t>
                </a:r>
                <a:r>
                  <a:rPr lang="en-US" sz="4622" dirty="0" err="1"/>
                  <a:t>Sử</a:t>
                </a:r>
                <a:r>
                  <a:rPr lang="en-US" sz="4622" dirty="0"/>
                  <a:t> </a:t>
                </a:r>
                <a:r>
                  <a:rPr lang="en-US" sz="4622" dirty="0" err="1"/>
                  <a:t>dụng</a:t>
                </a:r>
                <a:r>
                  <a:rPr lang="en-US" sz="4622" dirty="0"/>
                  <a:t> </a:t>
                </a:r>
                <a:r>
                  <a:rPr lang="en-US" sz="4622" dirty="0" err="1"/>
                  <a:t>công</a:t>
                </a:r>
                <a:r>
                  <a:rPr lang="en-US" sz="4622" dirty="0"/>
                  <a:t> </a:t>
                </a:r>
                <a:r>
                  <a:rPr lang="en-US" sz="4622" dirty="0" err="1"/>
                  <a:t>thức</a:t>
                </a:r>
                <a:r>
                  <a:rPr lang="en-US" sz="4622" dirty="0"/>
                  <a:t> </a:t>
                </a:r>
                <a:endParaRPr lang="en-US" sz="4622" i="1">
                  <a:latin typeface="Cambria Math" panose="02040503050406030204" pitchFamily="18" charset="0"/>
                </a:endParaRPr>
              </a:p>
              <a:p>
                <a:pPr marL="1160250" indent="-1160250"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622">
                        <a:sym typeface="Wingdings" panose="05000000000000000000" pitchFamily="2" charset="2"/>
                      </a:rPr>
                      <m:t>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22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622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622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622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622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4622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622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622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622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622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622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622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622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4622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622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622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622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622" dirty="0"/>
                  <a:t>,</a:t>
                </a:r>
              </a:p>
              <a:p>
                <a:pPr marL="1160250" indent="-1160250"/>
                <a:r>
                  <a:rPr lang="en-US" sz="4622"/>
                  <a:t>			           </a:t>
                </a:r>
                <a:r>
                  <a:rPr lang="en-US" sz="4622">
                    <a:sym typeface="Wingdings" panose="05000000000000000000" pitchFamily="2" charset="2"/>
                  </a:rPr>
                  <a:t></a:t>
                </a:r>
                <a:r>
                  <a:rPr lang="en-US" sz="4622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622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622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622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622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  <m:r>
                          <a:rPr lang="en-US" sz="4622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622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622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622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4622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622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4622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622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4622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622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4622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  <m:r>
                          <a:rPr lang="en-US" sz="4622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622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4622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622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4622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622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4622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622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4622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endParaRPr lang="en-US" sz="4622" dirty="0"/>
              </a:p>
              <a:p>
                <a:endParaRPr lang="en-US" sz="4622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5F4EC11D-E02E-4679-9542-7E46761FC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83" y="3840409"/>
                <a:ext cx="17244063" cy="5064863"/>
              </a:xfrm>
              <a:prstGeom prst="rect">
                <a:avLst/>
              </a:prstGeom>
              <a:blipFill>
                <a:blip r:embed="rId5"/>
                <a:stretch>
                  <a:fillRect l="-1236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897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4494024" y="109837"/>
            <a:ext cx="1066628" cy="99057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95634" y="1730835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4622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5664229" y="178756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1CB4C6FF-9D2A-4DB8-995D-95E7EA1CCA0B}"/>
              </a:ext>
            </a:extLst>
          </p:cNvPr>
          <p:cNvSpPr txBox="1">
            <a:spLocks/>
          </p:cNvSpPr>
          <p:nvPr/>
        </p:nvSpPr>
        <p:spPr>
          <a:xfrm>
            <a:off x="250462" y="1329508"/>
            <a:ext cx="17263447" cy="3070163"/>
          </a:xfrm>
          <a:prstGeom prst="rect">
            <a:avLst/>
          </a:prstGeom>
          <a:solidFill>
            <a:srgbClr val="FFFFCC"/>
          </a:solidFill>
          <a:ln>
            <a:solidFill>
              <a:srgbClr val="0000CC"/>
            </a:solidFill>
            <a:prstDash val="sysDash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22" b="1" dirty="0" err="1">
                <a:solidFill>
                  <a:srgbClr val="FF0000"/>
                </a:solidFill>
              </a:rPr>
              <a:t>Câu</a:t>
            </a:r>
            <a:r>
              <a:rPr lang="en-US" sz="4622" b="1" dirty="0">
                <a:solidFill>
                  <a:srgbClr val="FF0000"/>
                </a:solidFill>
              </a:rPr>
              <a:t> </a:t>
            </a:r>
            <a:r>
              <a:rPr lang="en-US" sz="4622" b="1" dirty="0">
                <a:solidFill>
                  <a:srgbClr val="FF0000"/>
                </a:solidFill>
                <a:sym typeface="Wingdings" panose="05000000000000000000" pitchFamily="2" charset="2"/>
              </a:rPr>
              <a:t></a:t>
            </a:r>
            <a:r>
              <a:rPr lang="en-US" sz="4622" b="1" dirty="0">
                <a:solidFill>
                  <a:srgbClr val="FF0000"/>
                </a:solidFill>
              </a:rPr>
              <a:t>. </a:t>
            </a:r>
            <a:r>
              <a:rPr lang="en-US" sz="4622" dirty="0"/>
              <a:t>Cho A(1; 1), B(2; 3), C(–1; –2).</a:t>
            </a:r>
          </a:p>
          <a:p>
            <a:pPr indent="1320759"/>
            <a:r>
              <a:rPr lang="en-US" sz="4622" dirty="0"/>
              <a:t>a) </a:t>
            </a:r>
            <a:r>
              <a:rPr lang="en-US" sz="4622" dirty="0" err="1"/>
              <a:t>Xác</a:t>
            </a:r>
            <a:r>
              <a:rPr lang="en-US" sz="4622" dirty="0"/>
              <a:t> </a:t>
            </a:r>
            <a:r>
              <a:rPr lang="en-US" sz="4622" dirty="0" err="1"/>
              <a:t>định</a:t>
            </a:r>
            <a:r>
              <a:rPr lang="en-US" sz="4622" dirty="0"/>
              <a:t> </a:t>
            </a:r>
            <a:r>
              <a:rPr lang="en-US" sz="4622" dirty="0" err="1"/>
              <a:t>điểm</a:t>
            </a:r>
            <a:r>
              <a:rPr lang="en-US" sz="4622" dirty="0"/>
              <a:t> D </a:t>
            </a:r>
            <a:r>
              <a:rPr lang="en-US" sz="4622" dirty="0" err="1"/>
              <a:t>sao</a:t>
            </a:r>
            <a:r>
              <a:rPr lang="en-US" sz="4622" dirty="0"/>
              <a:t> </a:t>
            </a:r>
            <a:r>
              <a:rPr lang="en-US" sz="4622" dirty="0" err="1"/>
              <a:t>cho</a:t>
            </a:r>
            <a:r>
              <a:rPr lang="en-US" sz="4622" dirty="0"/>
              <a:t> ABCD </a:t>
            </a:r>
            <a:r>
              <a:rPr lang="en-US" sz="4622" dirty="0" err="1"/>
              <a:t>là</a:t>
            </a:r>
            <a:r>
              <a:rPr lang="en-US" sz="4622" dirty="0"/>
              <a:t> </a:t>
            </a:r>
            <a:r>
              <a:rPr lang="en-US" sz="4622" dirty="0" err="1"/>
              <a:t>hình</a:t>
            </a:r>
            <a:r>
              <a:rPr lang="en-US" sz="4622" dirty="0"/>
              <a:t> </a:t>
            </a:r>
            <a:r>
              <a:rPr lang="en-US" sz="4622" dirty="0" err="1"/>
              <a:t>bình</a:t>
            </a:r>
            <a:r>
              <a:rPr lang="en-US" sz="4622" dirty="0"/>
              <a:t> </a:t>
            </a:r>
            <a:r>
              <a:rPr lang="en-US" sz="4622" dirty="0" err="1"/>
              <a:t>hành</a:t>
            </a:r>
            <a:r>
              <a:rPr lang="en-US" sz="4622" dirty="0"/>
              <a:t>.</a:t>
            </a:r>
          </a:p>
          <a:p>
            <a:pPr indent="1320759"/>
            <a:r>
              <a:rPr lang="en-US" sz="4622" dirty="0"/>
              <a:t>b) </a:t>
            </a:r>
            <a:r>
              <a:rPr lang="en-US" sz="4622" dirty="0" err="1"/>
              <a:t>Tính</a:t>
            </a:r>
            <a:r>
              <a:rPr lang="en-US" sz="4622" dirty="0"/>
              <a:t> chu vi </a:t>
            </a:r>
            <a:r>
              <a:rPr lang="en-US" sz="4622" dirty="0" err="1"/>
              <a:t>hình</a:t>
            </a:r>
            <a:r>
              <a:rPr lang="en-US" sz="4622" dirty="0"/>
              <a:t> </a:t>
            </a:r>
            <a:r>
              <a:rPr lang="en-US" sz="4622" dirty="0" err="1"/>
              <a:t>bình</a:t>
            </a:r>
            <a:r>
              <a:rPr lang="en-US" sz="4622" dirty="0"/>
              <a:t> </a:t>
            </a:r>
            <a:r>
              <a:rPr lang="en-US" sz="4622" dirty="0" err="1"/>
              <a:t>hành</a:t>
            </a:r>
            <a:r>
              <a:rPr lang="en-US" sz="4622" dirty="0"/>
              <a:t> ABCD.</a:t>
            </a:r>
          </a:p>
          <a:p>
            <a:pPr indent="1320759"/>
            <a:r>
              <a:rPr lang="en-US" sz="4622" dirty="0"/>
              <a:t>c) </a:t>
            </a:r>
            <a:r>
              <a:rPr lang="en-US" sz="4622" dirty="0" err="1"/>
              <a:t>Tính</a:t>
            </a:r>
            <a:r>
              <a:rPr lang="en-US" sz="4622" dirty="0"/>
              <a:t> </a:t>
            </a:r>
            <a:r>
              <a:rPr lang="en-US" sz="4622" dirty="0" err="1"/>
              <a:t>góc</a:t>
            </a:r>
            <a:r>
              <a:rPr lang="en-US" sz="4622" dirty="0"/>
              <a:t> 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46" y="4456098"/>
                <a:ext cx="17244063" cy="5258589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22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.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lvl="0"/>
                <a:r>
                  <a:rPr lang="en-US" sz="4622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a) </a:t>
                </a:r>
                <a:r>
                  <a:rPr lang="en-US" sz="4622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Ta </a:t>
                </a:r>
                <a:r>
                  <a:rPr lang="en-US" sz="4622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có</a:t>
                </a:r>
                <a:r>
                  <a:rPr lang="en-US" sz="4622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en-US" sz="4622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4622" dirty="0">
                    <a:sym typeface="Symbol" panose="05050102010706020507" pitchFamily="18" charset="2"/>
                  </a:rPr>
                  <a:t></a:t>
                </a:r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622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622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622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4622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622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622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622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622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4622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622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622" dirty="0"/>
              </a:p>
              <a:p>
                <a:pPr lvl="0"/>
                <a:r>
                  <a:rPr lang="en-US" sz="4622" dirty="0">
                    <a:solidFill>
                      <a:srgbClr val="FF0000"/>
                    </a:solidFill>
                  </a:rPr>
                  <a:t>b) </a:t>
                </a:r>
                <a:r>
                  <a:rPr lang="en-US" sz="4622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Ta </a:t>
                </a:r>
                <a:r>
                  <a:rPr lang="en-US" sz="4622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có</a:t>
                </a:r>
                <a:r>
                  <a:rPr lang="en-US" sz="4622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en-US" sz="4622" dirty="0"/>
                  <a:t>AB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622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22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4622" dirty="0"/>
              </a:p>
              <a:p>
                <a:pPr indent="2221903"/>
                <a:r>
                  <a:rPr lang="en-US" sz="4622" dirty="0"/>
                  <a:t>AD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622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22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</m:oMath>
                </a14:m>
                <a:r>
                  <a:rPr lang="en-US" sz="4622" dirty="0"/>
                  <a:t> </a:t>
                </a:r>
              </a:p>
              <a:p>
                <a:pPr lvl="0"/>
                <a:r>
                  <a:rPr lang="en-US" sz="4622" dirty="0">
                    <a:solidFill>
                      <a:srgbClr val="FF0000"/>
                    </a:solidFill>
                  </a:rPr>
                  <a:t>c) </a:t>
                </a:r>
                <a:r>
                  <a:rPr lang="en-US" sz="4622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Ta </a:t>
                </a:r>
                <a:r>
                  <a:rPr lang="en-US" sz="4622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có</a:t>
                </a:r>
                <a:r>
                  <a:rPr lang="en-US" sz="4622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en-US" sz="4622" dirty="0" err="1"/>
                  <a:t>cosA</a:t>
                </a:r>
                <a:r>
                  <a:rPr lang="en-US" sz="4622" dirty="0"/>
                  <a:t> = 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622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622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622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622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622" i="1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e>
                            </m:acc>
                          </m:e>
                        </m:d>
                        <m:r>
                          <a:rPr lang="en-US" sz="4622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622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622" i="1">
                                    <a:latin typeface="Cambria Math" panose="02040503050406030204" pitchFamily="18" charset="0"/>
                                  </a:rPr>
                                  <m:t>𝐴𝐷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n-US" sz="4622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4622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34</m:t>
                            </m:r>
                          </m:e>
                        </m:rad>
                      </m:den>
                    </m:f>
                    <m:r>
                      <a:rPr lang="en-US" sz="4622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622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170</m:t>
                            </m:r>
                          </m:e>
                        </m:rad>
                      </m:den>
                    </m:f>
                  </m:oMath>
                </a14:m>
                <a:endParaRPr lang="en-US" sz="4622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46" y="4456098"/>
                <a:ext cx="17244063" cy="5258589"/>
              </a:xfrm>
              <a:prstGeom prst="rect">
                <a:avLst/>
              </a:prstGeom>
              <a:blipFill>
                <a:blip r:embed="rId5"/>
                <a:stretch>
                  <a:fillRect l="-1236" t="-4624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918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4563195" y="185084"/>
            <a:ext cx="1066628" cy="99057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43523" y="1793218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4622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201615" y="1311497"/>
            <a:ext cx="17196179" cy="2567372"/>
          </a:xfrm>
          <a:prstGeom prst="rect">
            <a:avLst/>
          </a:prstGeom>
          <a:solidFill>
            <a:srgbClr val="FAFFF3"/>
          </a:solidFill>
          <a:ln>
            <a:solidFill>
              <a:srgbClr val="FFC000"/>
            </a:solidFill>
            <a:prstDash val="sysDash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2154" indent="-3382154" algn="just"/>
            <a:endParaRPr lang="en-US" sz="4622" b="1" dirty="0">
              <a:solidFill>
                <a:srgbClr val="FF0000"/>
              </a:solidFill>
            </a:endParaRPr>
          </a:p>
          <a:p>
            <a:pPr marL="3382154" indent="-3382154" algn="just"/>
            <a:r>
              <a:rPr lang="en-US" sz="4622" b="1" dirty="0">
                <a:solidFill>
                  <a:srgbClr val="FF0000"/>
                </a:solidFill>
              </a:rPr>
              <a:t>②</a:t>
            </a:r>
            <a:r>
              <a:rPr lang="en-US" sz="4622" dirty="0">
                <a:solidFill>
                  <a:srgbClr val="FF0000"/>
                </a:solidFill>
              </a:rPr>
              <a:t>. </a:t>
            </a:r>
            <a:r>
              <a:rPr lang="en-US" sz="4622" b="1" dirty="0" err="1">
                <a:solidFill>
                  <a:srgbClr val="FF0000"/>
                </a:solidFill>
              </a:rPr>
              <a:t>Dạng</a:t>
            </a:r>
            <a:r>
              <a:rPr lang="en-US" sz="4622" b="1" dirty="0">
                <a:solidFill>
                  <a:srgbClr val="FF0000"/>
                </a:solidFill>
              </a:rPr>
              <a:t> 2: </a:t>
            </a:r>
            <a:r>
              <a:rPr lang="en-US" sz="4622" b="1" i="1" dirty="0" err="1"/>
              <a:t>Tính</a:t>
            </a:r>
            <a:r>
              <a:rPr lang="en-US" sz="4622" b="1" i="1" dirty="0"/>
              <a:t> </a:t>
            </a:r>
            <a:r>
              <a:rPr lang="en-US" sz="4622" b="1" i="1" dirty="0" err="1"/>
              <a:t>các</a:t>
            </a:r>
            <a:r>
              <a:rPr lang="en-US" sz="4622" b="1" i="1" dirty="0"/>
              <a:t> </a:t>
            </a:r>
            <a:r>
              <a:rPr lang="en-US" sz="4622" b="1" i="1" dirty="0" err="1"/>
              <a:t>tích</a:t>
            </a:r>
            <a:r>
              <a:rPr lang="en-US" sz="4622" b="1" i="1" dirty="0"/>
              <a:t> </a:t>
            </a:r>
            <a:r>
              <a:rPr lang="en-US" sz="4622" b="1" i="1" dirty="0" err="1"/>
              <a:t>vô</a:t>
            </a:r>
            <a:r>
              <a:rPr lang="en-US" sz="4622" b="1" i="1" dirty="0"/>
              <a:t> </a:t>
            </a:r>
            <a:r>
              <a:rPr lang="en-US" sz="4622" b="1" i="1" dirty="0" err="1"/>
              <a:t>hướng</a:t>
            </a:r>
            <a:endParaRPr lang="en-US" sz="4622" dirty="0"/>
          </a:p>
          <a:p>
            <a:pPr marL="3382154" indent="-3382154" algn="just"/>
            <a:endParaRPr lang="en-US" sz="4622" dirty="0"/>
          </a:p>
        </p:txBody>
      </p:sp>
      <p:sp>
        <p:nvSpPr>
          <p:cNvPr id="19" name="Hexagon 26">
            <a:extLst>
              <a:ext uri="{FF2B5EF4-FFF2-40B4-BE49-F238E27FC236}">
                <a16:creationId xmlns:a16="http://schemas.microsoft.com/office/drawing/2014/main" xmlns="" id="{D6C17B40-6E5F-4ADB-A3BE-07CDA82600F4}"/>
              </a:ext>
            </a:extLst>
          </p:cNvPr>
          <p:cNvSpPr/>
          <p:nvPr/>
        </p:nvSpPr>
        <p:spPr bwMode="auto">
          <a:xfrm>
            <a:off x="5629819" y="185084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:a16="http://schemas.microsoft.com/office/drawing/2014/main" xmlns="" id="{7AF2C811-1C2B-46BA-8AE1-E195A11DD3A5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xmlns="" id="{E4802A7E-9508-4CEF-A5CF-7A4780E0F6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308" y="4014711"/>
                <a:ext cx="17244063" cy="384814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622" b="1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r>
                  <a:rPr lang="en-US" sz="4622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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Phương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pháp</a:t>
                </a:r>
                <a:endParaRPr lang="en-US" sz="4622" b="1" dirty="0">
                  <a:solidFill>
                    <a:srgbClr val="FF0000"/>
                  </a:solidFill>
                </a:endParaRPr>
              </a:p>
              <a:p>
                <a:pPr indent="580126"/>
                <a:r>
                  <a:rPr lang="en-US" sz="4622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en-US" sz="4622" dirty="0">
                    <a:sym typeface="Wingdings" panose="05000000000000000000" pitchFamily="2" charset="2"/>
                  </a:rPr>
                  <a:t> </a:t>
                </a:r>
                <a:r>
                  <a:rPr lang="en-US" sz="4622" dirty="0" err="1"/>
                  <a:t>Sử</a:t>
                </a:r>
                <a:r>
                  <a:rPr lang="en-US" sz="4622" dirty="0"/>
                  <a:t> </a:t>
                </a:r>
                <a:r>
                  <a:rPr lang="en-US" sz="4622" dirty="0" err="1"/>
                  <a:t>dụng</a:t>
                </a:r>
                <a:r>
                  <a:rPr lang="en-US" sz="4622" dirty="0"/>
                  <a:t> </a:t>
                </a:r>
                <a:r>
                  <a:rPr lang="en-US" sz="4622" dirty="0" err="1"/>
                  <a:t>công</a:t>
                </a:r>
                <a:r>
                  <a:rPr lang="en-US" sz="4622" dirty="0"/>
                  <a:t> </a:t>
                </a:r>
                <a:r>
                  <a:rPr lang="en-US" sz="4622" dirty="0" err="1"/>
                  <a:t>thức</a:t>
                </a:r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sz="4622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vi-VN" sz="4622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vi-VN" sz="4622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m:rPr>
                        <m:sty m:val="p"/>
                      </m:rPr>
                      <a:rPr lang="vi-VN" sz="4622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4622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vi-VN" sz="4622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4622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en-US" sz="4622" dirty="0"/>
              </a:p>
              <a:p>
                <a:endParaRPr lang="en-US" sz="4622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4802A7E-9508-4CEF-A5CF-7A4780E0F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8" y="4014711"/>
                <a:ext cx="17244063" cy="3848144"/>
              </a:xfrm>
              <a:prstGeom prst="rect">
                <a:avLst/>
              </a:prstGeom>
              <a:blipFill>
                <a:blip r:embed="rId5"/>
                <a:stretch>
                  <a:fillRect l="-1236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578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CF46B5-7D20-415B-98D6-CFFB006B8506}"/>
              </a:ext>
            </a:extLst>
          </p:cNvPr>
          <p:cNvGrpSpPr/>
          <p:nvPr/>
        </p:nvGrpSpPr>
        <p:grpSpPr>
          <a:xfrm>
            <a:off x="4494024" y="109837"/>
            <a:ext cx="1066628" cy="99057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xmlns="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xmlns="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95634" y="1730835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4622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xmlns="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xmlns="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:a16="http://schemas.microsoft.com/office/drawing/2014/main" xmlns="" id="{F8C658E0-2FBF-41D6-899E-A9FB2E7EC7FC}"/>
              </a:ext>
            </a:extLst>
          </p:cNvPr>
          <p:cNvSpPr/>
          <p:nvPr/>
        </p:nvSpPr>
        <p:spPr bwMode="auto">
          <a:xfrm>
            <a:off x="5664229" y="178756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Bài tập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="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462" y="1429569"/>
                <a:ext cx="17263447" cy="288312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00756" indent="-2400756"/>
                <a:r>
                  <a:rPr lang="en-US" sz="4622" b="1" dirty="0" err="1">
                    <a:solidFill>
                      <a:srgbClr val="FF0000"/>
                    </a:solidFill>
                  </a:rPr>
                  <a:t>Câu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.</a:t>
                </a:r>
                <a:r>
                  <a:rPr lang="en-US" sz="4622" dirty="0"/>
                  <a:t> 	Cho tam </a:t>
                </a:r>
                <a:r>
                  <a:rPr lang="en-US" sz="4622" dirty="0" err="1"/>
                  <a:t>giác</a:t>
                </a:r>
                <a:r>
                  <a:rPr lang="en-US" sz="4622" dirty="0"/>
                  <a:t> </a:t>
                </a:r>
                <a:r>
                  <a:rPr lang="en-US" sz="4622" dirty="0" err="1"/>
                  <a:t>vuông</a:t>
                </a:r>
                <a:r>
                  <a:rPr lang="en-US" sz="4622" dirty="0"/>
                  <a:t> </a:t>
                </a:r>
                <a:r>
                  <a:rPr lang="en-US" sz="4622" dirty="0" err="1"/>
                  <a:t>cân</a:t>
                </a:r>
                <a:r>
                  <a:rPr lang="en-US" sz="4622" dirty="0"/>
                  <a:t> ABC </a:t>
                </a:r>
                <a:r>
                  <a:rPr lang="en-US" sz="4622" dirty="0" err="1"/>
                  <a:t>có</a:t>
                </a:r>
                <a:r>
                  <a:rPr lang="en-US" sz="4622" dirty="0"/>
                  <a:t> AB = AC = a. </a:t>
                </a:r>
                <a:r>
                  <a:rPr lang="en-US" sz="4622" dirty="0" err="1"/>
                  <a:t>Tính</a:t>
                </a:r>
                <a:r>
                  <a:rPr lang="en-US" sz="4622" dirty="0"/>
                  <a:t> </a:t>
                </a:r>
                <a:r>
                  <a:rPr lang="en-US" sz="4622" dirty="0" err="1"/>
                  <a:t>các</a:t>
                </a:r>
                <a:r>
                  <a:rPr lang="en-US" sz="4622" dirty="0"/>
                  <a:t> </a:t>
                </a:r>
                <a:r>
                  <a:rPr lang="en-US" sz="4622" dirty="0" err="1"/>
                  <a:t>tích</a:t>
                </a:r>
                <a:r>
                  <a:rPr lang="en-US" sz="4622" dirty="0"/>
                  <a:t> </a:t>
                </a:r>
                <a:r>
                  <a:rPr lang="en-US" sz="4622" dirty="0" err="1"/>
                  <a:t>vô</a:t>
                </a:r>
                <a:r>
                  <a:rPr lang="en-US" sz="4622" dirty="0"/>
                  <a:t> </a:t>
                </a:r>
                <a:r>
                  <a:rPr lang="en-US" sz="4622" dirty="0" err="1"/>
                  <a:t>hướng</a:t>
                </a:r>
                <a:r>
                  <a:rPr lang="en-US" sz="4622" dirty="0"/>
                  <a:t>:</a:t>
                </a:r>
              </a:p>
              <a:p>
                <a:r>
                  <a:rPr lang="en-US" sz="4622" dirty="0"/>
                  <a:t>	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622" dirty="0"/>
                  <a:t>		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endParaRPr lang="en-US" sz="4622" dirty="0"/>
              </a:p>
              <a:p>
                <a:endParaRPr lang="en-US" sz="4622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62" y="1429569"/>
                <a:ext cx="17263447" cy="2883124"/>
              </a:xfrm>
              <a:prstGeom prst="rect">
                <a:avLst/>
              </a:prstGeom>
              <a:blipFill>
                <a:blip r:embed="rId5"/>
                <a:stretch>
                  <a:fillRect l="-1235" t="-6118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858" y="4501769"/>
                <a:ext cx="17244063" cy="423741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60380" indent="-660380">
                  <a:buFont typeface="Wingdings" panose="05000000000000000000" pitchFamily="2" charset="2"/>
                  <a:buChar char="þ"/>
                </a:pPr>
                <a:r>
                  <a:rPr lang="en-US" sz="4622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indent="660380"/>
                <a:r>
                  <a:rPr lang="en-US" sz="4622" dirty="0">
                    <a:solidFill>
                      <a:srgbClr val="FF0000"/>
                    </a:solidFill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622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622" dirty="0"/>
                  <a:t> = 90</a:t>
                </a:r>
                <a:r>
                  <a:rPr lang="en-US" sz="4622" baseline="30000" dirty="0"/>
                  <a:t>0</a:t>
                </a:r>
                <a:r>
                  <a:rPr lang="en-US" sz="4622" dirty="0"/>
                  <a:t> </a:t>
                </a:r>
              </a:p>
              <a:p>
                <a:pPr indent="660380"/>
                <a:r>
                  <a:rPr lang="en-US" sz="4622" dirty="0"/>
                  <a:t>	</a:t>
                </a:r>
                <a:r>
                  <a:rPr lang="en-US" sz="4622" dirty="0">
                    <a:sym typeface="Symbol" panose="05050102010706020507" pitchFamily="18" charset="2"/>
                  </a:rPr>
                  <a:t></a:t>
                </a:r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622" dirty="0"/>
                  <a:t> = 0</a:t>
                </a:r>
              </a:p>
              <a:p>
                <a:pPr indent="660380"/>
                <a:r>
                  <a:rPr lang="en-US" sz="4622" dirty="0">
                    <a:solidFill>
                      <a:srgbClr val="FF0000"/>
                    </a:solidFill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sz="4622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622" dirty="0"/>
                  <a:t> = 135</a:t>
                </a:r>
                <a:r>
                  <a:rPr lang="en-US" sz="4622" baseline="30000" dirty="0"/>
                  <a:t>0</a:t>
                </a:r>
                <a:r>
                  <a:rPr lang="en-US" sz="4622" dirty="0"/>
                  <a:t> </a:t>
                </a:r>
              </a:p>
              <a:p>
                <a:pPr indent="660380"/>
                <a:r>
                  <a:rPr lang="en-US" sz="4622" dirty="0"/>
                  <a:t>	</a:t>
                </a:r>
                <a:r>
                  <a:rPr lang="en-US" sz="4622" dirty="0">
                    <a:sym typeface="Symbol" panose="05050102010706020507" pitchFamily="18" charset="2"/>
                  </a:rPr>
                  <a:t></a:t>
                </a:r>
                <a:r>
                  <a:rPr lang="en-US" sz="4622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622" dirty="0"/>
                  <a:t> = –a</a:t>
                </a:r>
                <a:r>
                  <a:rPr lang="en-US" sz="4622" baseline="30000" dirty="0"/>
                  <a:t>2</a:t>
                </a:r>
                <a:endParaRPr lang="en-US" sz="4622" dirty="0"/>
              </a:p>
              <a:p>
                <a:pPr lvl="0"/>
                <a:endParaRPr lang="en-US" sz="4622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8" y="4501769"/>
                <a:ext cx="17244063" cy="4237410"/>
              </a:xfrm>
              <a:prstGeom prst="rect">
                <a:avLst/>
              </a:prstGeom>
              <a:blipFill>
                <a:blip r:embed="rId6"/>
                <a:stretch>
                  <a:fillRect l="-1095" t="-4011" b="-6590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654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ame 1.potx" id="{32867763-052B-48D9-9510-96163D83EA0C}" vid="{5E17EBB9-AF82-4817-90D9-0B3F7A6416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9672</TotalTime>
  <Words>4281</Words>
  <Application>Microsoft Office PowerPoint</Application>
  <PresentationFormat>Custom</PresentationFormat>
  <Paragraphs>474</Paragraphs>
  <Slides>37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1128</cp:revision>
  <cp:lastPrinted>2021-08-29T07:55:55Z</cp:lastPrinted>
  <dcterms:created xsi:type="dcterms:W3CDTF">2021-05-16T02:50:45Z</dcterms:created>
  <dcterms:modified xsi:type="dcterms:W3CDTF">2022-07-29T08:25:23Z</dcterms:modified>
</cp:coreProperties>
</file>